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 id="2147483690" r:id="rId2"/>
  </p:sldMasterIdLst>
  <p:sldIdLst>
    <p:sldId id="264" r:id="rId3"/>
    <p:sldId id="271" r:id="rId4"/>
    <p:sldId id="273" r:id="rId5"/>
    <p:sldId id="270" r:id="rId6"/>
    <p:sldId id="274" r:id="rId7"/>
    <p:sldId id="275" r:id="rId8"/>
    <p:sldId id="276" r:id="rId9"/>
    <p:sldId id="277" r:id="rId10"/>
    <p:sldId id="278" r:id="rId11"/>
    <p:sldId id="280" r:id="rId12"/>
    <p:sldId id="281" r:id="rId13"/>
    <p:sldId id="257" r:id="rId14"/>
    <p:sldId id="282" r:id="rId15"/>
    <p:sldId id="27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6E82BA1B-150C-4A00-A6F4-13DA95B2FF40}">
          <p14:sldIdLst>
            <p14:sldId id="264"/>
            <p14:sldId id="271"/>
            <p14:sldId id="273"/>
          </p14:sldIdLst>
        </p14:section>
        <p14:section name="Week 3" id="{6863D032-FE4A-4BA5-8591-CFA0FF844828}">
          <p14:sldIdLst>
            <p14:sldId id="270"/>
            <p14:sldId id="274"/>
            <p14:sldId id="275"/>
            <p14:sldId id="276"/>
            <p14:sldId id="277"/>
            <p14:sldId id="278"/>
          </p14:sldIdLst>
        </p14:section>
        <p14:section name="Week 4" id="{E8E4B182-53CA-4C17-8431-DB11C6623A2F}">
          <p14:sldIdLst>
            <p14:sldId id="280"/>
            <p14:sldId id="281"/>
            <p14:sldId id="257"/>
            <p14:sldId id="282"/>
            <p14:sldId id="2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A89B"/>
    <a:srgbClr val="23CEBC"/>
    <a:srgbClr val="E6E6E6"/>
    <a:srgbClr val="6CE6DA"/>
    <a:srgbClr val="E2FA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0" autoAdjust="0"/>
    <p:restoredTop sz="94660"/>
  </p:normalViewPr>
  <p:slideViewPr>
    <p:cSldViewPr snapToGrid="0">
      <p:cViewPr varScale="1">
        <p:scale>
          <a:sx n="74" d="100"/>
          <a:sy n="74" d="100"/>
        </p:scale>
        <p:origin x="45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image2.png>
</file>

<file path=ppt/media/image3.jp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EB2FF-8053-A43E-205D-30EADEC1A6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A99A305-E72B-3CE9-B498-2A887000E9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D53885A-EF01-A4F0-E4C0-2F9992B76B1C}"/>
              </a:ext>
            </a:extLst>
          </p:cNvPr>
          <p:cNvSpPr>
            <a:spLocks noGrp="1"/>
          </p:cNvSpPr>
          <p:nvPr>
            <p:ph type="dt" sz="half" idx="10"/>
          </p:nvPr>
        </p:nvSpPr>
        <p:spPr/>
        <p:txBody>
          <a:bodyPr/>
          <a:lstStyle/>
          <a:p>
            <a:fld id="{C024A605-495C-40B9-B759-02EEBBF8043B}" type="datetimeFigureOut">
              <a:rPr lang="en-IN" smtClean="0"/>
              <a:t>09-05-2023</a:t>
            </a:fld>
            <a:endParaRPr lang="en-IN" dirty="0"/>
          </a:p>
        </p:txBody>
      </p:sp>
      <p:sp>
        <p:nvSpPr>
          <p:cNvPr id="5" name="Footer Placeholder 4">
            <a:extLst>
              <a:ext uri="{FF2B5EF4-FFF2-40B4-BE49-F238E27FC236}">
                <a16:creationId xmlns:a16="http://schemas.microsoft.com/office/drawing/2014/main" id="{925A645E-48AD-CCF5-FB87-C650AD12C807}"/>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C5BB06D3-0D48-7BF1-E2DB-D3C9B2C4950E}"/>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208542233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C6211-0905-D3DF-61DD-8E0D81BAE5A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3C9EDBD-AB6A-199E-22D8-5760299540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975EECA-5C96-D9D4-2160-FDF2192077CE}"/>
              </a:ext>
            </a:extLst>
          </p:cNvPr>
          <p:cNvSpPr>
            <a:spLocks noGrp="1"/>
          </p:cNvSpPr>
          <p:nvPr>
            <p:ph type="dt" sz="half" idx="10"/>
          </p:nvPr>
        </p:nvSpPr>
        <p:spPr/>
        <p:txBody>
          <a:bodyPr/>
          <a:lstStyle/>
          <a:p>
            <a:fld id="{C024A605-495C-40B9-B759-02EEBBF8043B}" type="datetimeFigureOut">
              <a:rPr lang="en-IN" smtClean="0"/>
              <a:t>09-05-2023</a:t>
            </a:fld>
            <a:endParaRPr lang="en-IN" dirty="0"/>
          </a:p>
        </p:txBody>
      </p:sp>
      <p:sp>
        <p:nvSpPr>
          <p:cNvPr id="5" name="Footer Placeholder 4">
            <a:extLst>
              <a:ext uri="{FF2B5EF4-FFF2-40B4-BE49-F238E27FC236}">
                <a16:creationId xmlns:a16="http://schemas.microsoft.com/office/drawing/2014/main" id="{9EA45786-23CB-0D09-D5EA-5DB684AA31D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7EE99C8F-3440-788E-0644-115494C42E6B}"/>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50623987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CEB174-64B7-25F8-1F10-10F063AE5B5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93309A1-8694-2532-E6E5-B6E1A96D74B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4973F51-1B03-5FD8-F715-6B550E9E49E1}"/>
              </a:ext>
            </a:extLst>
          </p:cNvPr>
          <p:cNvSpPr>
            <a:spLocks noGrp="1"/>
          </p:cNvSpPr>
          <p:nvPr>
            <p:ph type="dt" sz="half" idx="10"/>
          </p:nvPr>
        </p:nvSpPr>
        <p:spPr/>
        <p:txBody>
          <a:bodyPr/>
          <a:lstStyle/>
          <a:p>
            <a:fld id="{C024A605-495C-40B9-B759-02EEBBF8043B}" type="datetimeFigureOut">
              <a:rPr lang="en-IN" smtClean="0"/>
              <a:t>09-05-2023</a:t>
            </a:fld>
            <a:endParaRPr lang="en-IN" dirty="0"/>
          </a:p>
        </p:txBody>
      </p:sp>
      <p:sp>
        <p:nvSpPr>
          <p:cNvPr id="5" name="Footer Placeholder 4">
            <a:extLst>
              <a:ext uri="{FF2B5EF4-FFF2-40B4-BE49-F238E27FC236}">
                <a16:creationId xmlns:a16="http://schemas.microsoft.com/office/drawing/2014/main" id="{4133C85A-6746-530A-0379-B60CFA1EFA0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03BE1EF-7C5B-75AC-133D-6AD45D985B55}"/>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326206851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4667F-4A42-4769-9F76-64A261C4F1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24069B-AD9E-4FD2-85C7-CA56E7D2E9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F414C1-9481-4450-BEE2-B273EC6488A5}"/>
              </a:ext>
            </a:extLst>
          </p:cNvPr>
          <p:cNvSpPr>
            <a:spLocks noGrp="1"/>
          </p:cNvSpPr>
          <p:nvPr>
            <p:ph type="dt" sz="half" idx="10"/>
          </p:nvPr>
        </p:nvSpPr>
        <p:spPr/>
        <p:txBody>
          <a:bodyPr/>
          <a:lstStyle/>
          <a:p>
            <a:fld id="{986DABFE-CF63-491E-84AB-A903E3350969}" type="datetimeFigureOut">
              <a:rPr lang="en-US" smtClean="0"/>
              <a:t>5/9/2023</a:t>
            </a:fld>
            <a:endParaRPr lang="en-US" dirty="0"/>
          </a:p>
        </p:txBody>
      </p:sp>
      <p:sp>
        <p:nvSpPr>
          <p:cNvPr id="5" name="Footer Placeholder 4">
            <a:extLst>
              <a:ext uri="{FF2B5EF4-FFF2-40B4-BE49-F238E27FC236}">
                <a16:creationId xmlns:a16="http://schemas.microsoft.com/office/drawing/2014/main" id="{FBFF7BD5-48FE-4479-BDAD-935E39F0D4E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48C7FAA-862A-427D-B2E9-7ECD4466C136}"/>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1545915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082DB-BCDA-4917-88D8-1AECA61BE2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EC8A80-8FB7-4D85-BEA1-BAE86F7A2A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922ABA-6911-407D-B24E-35E3AA632342}"/>
              </a:ext>
            </a:extLst>
          </p:cNvPr>
          <p:cNvSpPr>
            <a:spLocks noGrp="1"/>
          </p:cNvSpPr>
          <p:nvPr>
            <p:ph type="dt" sz="half" idx="10"/>
          </p:nvPr>
        </p:nvSpPr>
        <p:spPr/>
        <p:txBody>
          <a:bodyPr/>
          <a:lstStyle/>
          <a:p>
            <a:fld id="{986DABFE-CF63-491E-84AB-A903E3350969}" type="datetimeFigureOut">
              <a:rPr lang="en-US" smtClean="0"/>
              <a:t>5/9/2023</a:t>
            </a:fld>
            <a:endParaRPr lang="en-US" dirty="0"/>
          </a:p>
        </p:txBody>
      </p:sp>
      <p:sp>
        <p:nvSpPr>
          <p:cNvPr id="5" name="Footer Placeholder 4">
            <a:extLst>
              <a:ext uri="{FF2B5EF4-FFF2-40B4-BE49-F238E27FC236}">
                <a16:creationId xmlns:a16="http://schemas.microsoft.com/office/drawing/2014/main" id="{9DD4888D-4CA5-4F5C-8822-8A3FBE8194C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EEACBF1-B3EF-4AEB-A8E7-21B81084E68C}"/>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2889365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7BFA7-5EB5-45A2-8545-4EE19F1744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E6874B-A9BC-42E2-8900-580F208EFE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87DB26-5055-4490-AE13-01893971984E}"/>
              </a:ext>
            </a:extLst>
          </p:cNvPr>
          <p:cNvSpPr>
            <a:spLocks noGrp="1"/>
          </p:cNvSpPr>
          <p:nvPr>
            <p:ph type="dt" sz="half" idx="10"/>
          </p:nvPr>
        </p:nvSpPr>
        <p:spPr/>
        <p:txBody>
          <a:bodyPr/>
          <a:lstStyle/>
          <a:p>
            <a:fld id="{986DABFE-CF63-491E-84AB-A903E3350969}" type="datetimeFigureOut">
              <a:rPr lang="en-US" smtClean="0"/>
              <a:t>5/9/2023</a:t>
            </a:fld>
            <a:endParaRPr lang="en-US" dirty="0"/>
          </a:p>
        </p:txBody>
      </p:sp>
      <p:sp>
        <p:nvSpPr>
          <p:cNvPr id="5" name="Footer Placeholder 4">
            <a:extLst>
              <a:ext uri="{FF2B5EF4-FFF2-40B4-BE49-F238E27FC236}">
                <a16:creationId xmlns:a16="http://schemas.microsoft.com/office/drawing/2014/main" id="{53F71663-33E2-49F4-AD7F-7FF39035C5B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6AE8C53-25D3-46D3-995C-A4B2A2E3BB2F}"/>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4160703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A228-E5C4-4276-A4F6-46F064029A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4E2A1-EDA3-44BB-B335-6EB8241C7D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D43637-598C-47AF-BFFA-98CA5BE46D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6D2D6C-7B4F-42AE-8889-68E76E4A29F0}"/>
              </a:ext>
            </a:extLst>
          </p:cNvPr>
          <p:cNvSpPr>
            <a:spLocks noGrp="1"/>
          </p:cNvSpPr>
          <p:nvPr>
            <p:ph type="dt" sz="half" idx="10"/>
          </p:nvPr>
        </p:nvSpPr>
        <p:spPr/>
        <p:txBody>
          <a:bodyPr/>
          <a:lstStyle/>
          <a:p>
            <a:fld id="{986DABFE-CF63-491E-84AB-A903E3350969}" type="datetimeFigureOut">
              <a:rPr lang="en-US" smtClean="0"/>
              <a:t>5/9/2023</a:t>
            </a:fld>
            <a:endParaRPr lang="en-US" dirty="0"/>
          </a:p>
        </p:txBody>
      </p:sp>
      <p:sp>
        <p:nvSpPr>
          <p:cNvPr id="6" name="Footer Placeholder 5">
            <a:extLst>
              <a:ext uri="{FF2B5EF4-FFF2-40B4-BE49-F238E27FC236}">
                <a16:creationId xmlns:a16="http://schemas.microsoft.com/office/drawing/2014/main" id="{448FC1CF-8412-43F1-A888-0ABCC6C6BCC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C646DA3-E6E7-44C9-85E8-E149F047C830}"/>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0906117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1EEF7-A177-4443-B24C-41C40C8185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E5D14-E479-47B6-9A92-366463E572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287FE4-F1D9-43E0-9199-1D80D377E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8E8FE-C386-4CFB-8BE8-E62223BD4E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D69A3C-8F99-482C-A0B7-430FF68ED2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2C0A86-DF2E-48B2-9694-388ACB11187A}"/>
              </a:ext>
            </a:extLst>
          </p:cNvPr>
          <p:cNvSpPr>
            <a:spLocks noGrp="1"/>
          </p:cNvSpPr>
          <p:nvPr>
            <p:ph type="dt" sz="half" idx="10"/>
          </p:nvPr>
        </p:nvSpPr>
        <p:spPr/>
        <p:txBody>
          <a:bodyPr/>
          <a:lstStyle/>
          <a:p>
            <a:fld id="{986DABFE-CF63-491E-84AB-A903E3350969}" type="datetimeFigureOut">
              <a:rPr lang="en-US" smtClean="0"/>
              <a:t>5/9/2023</a:t>
            </a:fld>
            <a:endParaRPr lang="en-US" dirty="0"/>
          </a:p>
        </p:txBody>
      </p:sp>
      <p:sp>
        <p:nvSpPr>
          <p:cNvPr id="8" name="Footer Placeholder 7">
            <a:extLst>
              <a:ext uri="{FF2B5EF4-FFF2-40B4-BE49-F238E27FC236}">
                <a16:creationId xmlns:a16="http://schemas.microsoft.com/office/drawing/2014/main" id="{EA807717-F40D-42D4-8066-60304C8502D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79529F1-9D1A-4219-93EB-FA054BA8FD9E}"/>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9338458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298F5-AE7F-47AF-B5E6-2715C6F559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E94DA2-C06B-4FB3-B9A7-5FCFA1597E8E}"/>
              </a:ext>
            </a:extLst>
          </p:cNvPr>
          <p:cNvSpPr>
            <a:spLocks noGrp="1"/>
          </p:cNvSpPr>
          <p:nvPr>
            <p:ph type="dt" sz="half" idx="10"/>
          </p:nvPr>
        </p:nvSpPr>
        <p:spPr/>
        <p:txBody>
          <a:bodyPr/>
          <a:lstStyle/>
          <a:p>
            <a:fld id="{986DABFE-CF63-491E-84AB-A903E3350969}" type="datetimeFigureOut">
              <a:rPr lang="en-US" smtClean="0"/>
              <a:t>5/9/2023</a:t>
            </a:fld>
            <a:endParaRPr lang="en-US" dirty="0"/>
          </a:p>
        </p:txBody>
      </p:sp>
      <p:sp>
        <p:nvSpPr>
          <p:cNvPr id="4" name="Footer Placeholder 3">
            <a:extLst>
              <a:ext uri="{FF2B5EF4-FFF2-40B4-BE49-F238E27FC236}">
                <a16:creationId xmlns:a16="http://schemas.microsoft.com/office/drawing/2014/main" id="{09F79F58-0C58-4534-8EA9-A70D80CD644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25B6AC3-2A1E-4B55-9F85-EC4DFE8FEE29}"/>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327713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FFACA-70E8-4B04-9552-9935820AFEA4}"/>
              </a:ext>
            </a:extLst>
          </p:cNvPr>
          <p:cNvSpPr>
            <a:spLocks noGrp="1"/>
          </p:cNvSpPr>
          <p:nvPr>
            <p:ph type="dt" sz="half" idx="10"/>
          </p:nvPr>
        </p:nvSpPr>
        <p:spPr/>
        <p:txBody>
          <a:bodyPr/>
          <a:lstStyle/>
          <a:p>
            <a:fld id="{986DABFE-CF63-491E-84AB-A903E3350969}" type="datetimeFigureOut">
              <a:rPr lang="en-US" smtClean="0"/>
              <a:t>5/9/2023</a:t>
            </a:fld>
            <a:endParaRPr lang="en-US" dirty="0"/>
          </a:p>
        </p:txBody>
      </p:sp>
      <p:sp>
        <p:nvSpPr>
          <p:cNvPr id="3" name="Footer Placeholder 2">
            <a:extLst>
              <a:ext uri="{FF2B5EF4-FFF2-40B4-BE49-F238E27FC236}">
                <a16:creationId xmlns:a16="http://schemas.microsoft.com/office/drawing/2014/main" id="{004FC4C8-9E6C-433D-A108-052F6087DEF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44F9FB3-847A-43BF-8DFE-1CD61A6E46AB}"/>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35898216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36DF6-C1AA-4B20-9AAF-56E32688A3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EE1A13-1675-4059-B45B-A77757B937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19A5C0-AF5B-44DC-A682-84AAB05C48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C4FA9-6241-4B09-829B-57067D04490D}"/>
              </a:ext>
            </a:extLst>
          </p:cNvPr>
          <p:cNvSpPr>
            <a:spLocks noGrp="1"/>
          </p:cNvSpPr>
          <p:nvPr>
            <p:ph type="dt" sz="half" idx="10"/>
          </p:nvPr>
        </p:nvSpPr>
        <p:spPr/>
        <p:txBody>
          <a:bodyPr/>
          <a:lstStyle/>
          <a:p>
            <a:fld id="{986DABFE-CF63-491E-84AB-A903E3350969}" type="datetimeFigureOut">
              <a:rPr lang="en-US" smtClean="0"/>
              <a:t>5/9/2023</a:t>
            </a:fld>
            <a:endParaRPr lang="en-US" dirty="0"/>
          </a:p>
        </p:txBody>
      </p:sp>
      <p:sp>
        <p:nvSpPr>
          <p:cNvPr id="6" name="Footer Placeholder 5">
            <a:extLst>
              <a:ext uri="{FF2B5EF4-FFF2-40B4-BE49-F238E27FC236}">
                <a16:creationId xmlns:a16="http://schemas.microsoft.com/office/drawing/2014/main" id="{07FC6C1A-93CE-475B-9025-9FFDDEE503B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B15B8C-EEA5-4E22-8D0F-D76EA7F784C0}"/>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527675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C69BC-C436-B195-8C75-304200D6F3E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3A58184-336F-726A-1EB1-274AA84FBB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1045D7-0907-150C-1EA1-90D69923F950}"/>
              </a:ext>
            </a:extLst>
          </p:cNvPr>
          <p:cNvSpPr>
            <a:spLocks noGrp="1"/>
          </p:cNvSpPr>
          <p:nvPr>
            <p:ph type="dt" sz="half" idx="10"/>
          </p:nvPr>
        </p:nvSpPr>
        <p:spPr/>
        <p:txBody>
          <a:bodyPr/>
          <a:lstStyle/>
          <a:p>
            <a:fld id="{C024A605-495C-40B9-B759-02EEBBF8043B}" type="datetimeFigureOut">
              <a:rPr lang="en-IN" smtClean="0"/>
              <a:t>09-05-2023</a:t>
            </a:fld>
            <a:endParaRPr lang="en-IN" dirty="0"/>
          </a:p>
        </p:txBody>
      </p:sp>
      <p:sp>
        <p:nvSpPr>
          <p:cNvPr id="5" name="Footer Placeholder 4">
            <a:extLst>
              <a:ext uri="{FF2B5EF4-FFF2-40B4-BE49-F238E27FC236}">
                <a16:creationId xmlns:a16="http://schemas.microsoft.com/office/drawing/2014/main" id="{4CA2D3BB-9D7F-B42B-2291-8D36BA997845}"/>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4ECB1B37-378E-8661-F65C-C0C4A6ACC89B}"/>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61757837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6E124-976C-4B60-9586-9146F5FC38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76A346-EC3F-4ED9-833D-FDB883258B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E378078-91B6-4AAB-BFB5-AD3616F108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B48079-D862-40FB-8123-A6A7DE4512AD}"/>
              </a:ext>
            </a:extLst>
          </p:cNvPr>
          <p:cNvSpPr>
            <a:spLocks noGrp="1"/>
          </p:cNvSpPr>
          <p:nvPr>
            <p:ph type="dt" sz="half" idx="10"/>
          </p:nvPr>
        </p:nvSpPr>
        <p:spPr/>
        <p:txBody>
          <a:bodyPr/>
          <a:lstStyle/>
          <a:p>
            <a:fld id="{986DABFE-CF63-491E-84AB-A903E3350969}" type="datetimeFigureOut">
              <a:rPr lang="en-US" smtClean="0"/>
              <a:t>5/9/2023</a:t>
            </a:fld>
            <a:endParaRPr lang="en-US" dirty="0"/>
          </a:p>
        </p:txBody>
      </p:sp>
      <p:sp>
        <p:nvSpPr>
          <p:cNvPr id="6" name="Footer Placeholder 5">
            <a:extLst>
              <a:ext uri="{FF2B5EF4-FFF2-40B4-BE49-F238E27FC236}">
                <a16:creationId xmlns:a16="http://schemas.microsoft.com/office/drawing/2014/main" id="{455D1913-5B66-4DB2-AC15-094E4344199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1429E82-2304-42B8-AC3C-E02CE82513A6}"/>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6646078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DCBDE-02EE-4B02-B1A7-AF3014F6BB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E58CD7-6865-4B5D-A136-983C5A9D9A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C731C-EA89-4E85-B21F-CBD3864B5D4A}"/>
              </a:ext>
            </a:extLst>
          </p:cNvPr>
          <p:cNvSpPr>
            <a:spLocks noGrp="1"/>
          </p:cNvSpPr>
          <p:nvPr>
            <p:ph type="dt" sz="half" idx="10"/>
          </p:nvPr>
        </p:nvSpPr>
        <p:spPr/>
        <p:txBody>
          <a:bodyPr/>
          <a:lstStyle/>
          <a:p>
            <a:fld id="{986DABFE-CF63-491E-84AB-A903E3350969}" type="datetimeFigureOut">
              <a:rPr lang="en-US" smtClean="0"/>
              <a:t>5/9/2023</a:t>
            </a:fld>
            <a:endParaRPr lang="en-US" dirty="0"/>
          </a:p>
        </p:txBody>
      </p:sp>
      <p:sp>
        <p:nvSpPr>
          <p:cNvPr id="5" name="Footer Placeholder 4">
            <a:extLst>
              <a:ext uri="{FF2B5EF4-FFF2-40B4-BE49-F238E27FC236}">
                <a16:creationId xmlns:a16="http://schemas.microsoft.com/office/drawing/2014/main" id="{5C62CACB-E603-4529-8C99-9FD2C88540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09BCA09-2F50-4D2D-B400-6A1B2E46DEA7}"/>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21698386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628330-B72C-483A-8650-07BBEA7246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5FCEBC-7733-47E5-AF33-401040A20D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AB3D0-6061-48F3-9A7E-88673991962A}"/>
              </a:ext>
            </a:extLst>
          </p:cNvPr>
          <p:cNvSpPr>
            <a:spLocks noGrp="1"/>
          </p:cNvSpPr>
          <p:nvPr>
            <p:ph type="dt" sz="half" idx="10"/>
          </p:nvPr>
        </p:nvSpPr>
        <p:spPr/>
        <p:txBody>
          <a:bodyPr/>
          <a:lstStyle/>
          <a:p>
            <a:fld id="{986DABFE-CF63-491E-84AB-A903E3350969}" type="datetimeFigureOut">
              <a:rPr lang="en-US" smtClean="0"/>
              <a:t>5/9/2023</a:t>
            </a:fld>
            <a:endParaRPr lang="en-US" dirty="0"/>
          </a:p>
        </p:txBody>
      </p:sp>
      <p:sp>
        <p:nvSpPr>
          <p:cNvPr id="5" name="Footer Placeholder 4">
            <a:extLst>
              <a:ext uri="{FF2B5EF4-FFF2-40B4-BE49-F238E27FC236}">
                <a16:creationId xmlns:a16="http://schemas.microsoft.com/office/drawing/2014/main" id="{B93F483F-F973-47D7-951C-D54B54D7FAC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4D8D37C-B19D-4856-B649-3E9FAA37A843}"/>
              </a:ext>
            </a:extLst>
          </p:cNvPr>
          <p:cNvSpPr>
            <a:spLocks noGrp="1"/>
          </p:cNvSpPr>
          <p:nvPr>
            <p:ph type="sldNum" sz="quarter" idx="12"/>
          </p:nvPr>
        </p:nvSpPr>
        <p:spPr/>
        <p:txBody>
          <a:bodyPr/>
          <a:lstStyle/>
          <a:p>
            <a:fld id="{34D8CD30-031B-4513-A3D8-5C632A80931B}" type="slidenum">
              <a:rPr lang="en-US" smtClean="0"/>
              <a:t>‹#›</a:t>
            </a:fld>
            <a:endParaRPr lang="en-US" dirty="0"/>
          </a:p>
        </p:txBody>
      </p:sp>
    </p:spTree>
    <p:extLst>
      <p:ext uri="{BB962C8B-B14F-4D97-AF65-F5344CB8AC3E}">
        <p14:creationId xmlns:p14="http://schemas.microsoft.com/office/powerpoint/2010/main" val="996547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17"/>
        <p:cNvGrpSpPr/>
        <p:nvPr/>
      </p:nvGrpSpPr>
      <p:grpSpPr>
        <a:xfrm>
          <a:off x="0" y="0"/>
          <a:ext cx="0" cy="0"/>
          <a:chOff x="0" y="0"/>
          <a:chExt cx="0" cy="0"/>
        </a:xfrm>
      </p:grpSpPr>
      <p:sp>
        <p:nvSpPr>
          <p:cNvPr id="18" name="Google Shape;18;p34"/>
          <p:cNvSpPr>
            <a:spLocks noGrp="1"/>
          </p:cNvSpPr>
          <p:nvPr>
            <p:ph type="pic" idx="2"/>
          </p:nvPr>
        </p:nvSpPr>
        <p:spPr>
          <a:xfrm>
            <a:off x="1089025" y="1937268"/>
            <a:ext cx="5206611" cy="3349690"/>
          </a:xfrm>
          <a:prstGeom prst="rect">
            <a:avLst/>
          </a:prstGeom>
          <a:noFill/>
          <a:ln>
            <a:noFill/>
          </a:ln>
        </p:spPr>
      </p:sp>
      <p:sp>
        <p:nvSpPr>
          <p:cNvPr id="19" name="Google Shape;19;p34"/>
          <p:cNvSpPr>
            <a:spLocks noGrp="1"/>
          </p:cNvSpPr>
          <p:nvPr>
            <p:ph type="pic" idx="3"/>
          </p:nvPr>
        </p:nvSpPr>
        <p:spPr>
          <a:xfrm>
            <a:off x="5781160" y="2620011"/>
            <a:ext cx="1427728" cy="2933647"/>
          </a:xfrm>
          <a:prstGeom prst="rect">
            <a:avLst/>
          </a:prstGeom>
          <a:noFill/>
          <a:ln>
            <a:noFill/>
          </a:ln>
        </p:spPr>
      </p:sp>
    </p:spTree>
    <p:extLst>
      <p:ext uri="{BB962C8B-B14F-4D97-AF65-F5344CB8AC3E}">
        <p14:creationId xmlns:p14="http://schemas.microsoft.com/office/powerpoint/2010/main" val="928168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73B33-F7EF-E0A2-1655-829AB8973C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6EF5D00-24B6-DA34-A52E-BEEFF11905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1DAEC85-1C06-DCC8-953F-E00505351942}"/>
              </a:ext>
            </a:extLst>
          </p:cNvPr>
          <p:cNvSpPr>
            <a:spLocks noGrp="1"/>
          </p:cNvSpPr>
          <p:nvPr>
            <p:ph type="dt" sz="half" idx="10"/>
          </p:nvPr>
        </p:nvSpPr>
        <p:spPr/>
        <p:txBody>
          <a:bodyPr/>
          <a:lstStyle/>
          <a:p>
            <a:fld id="{C024A605-495C-40B9-B759-02EEBBF8043B}" type="datetimeFigureOut">
              <a:rPr lang="en-IN" smtClean="0"/>
              <a:t>09-05-2023</a:t>
            </a:fld>
            <a:endParaRPr lang="en-IN" dirty="0"/>
          </a:p>
        </p:txBody>
      </p:sp>
      <p:sp>
        <p:nvSpPr>
          <p:cNvPr id="5" name="Footer Placeholder 4">
            <a:extLst>
              <a:ext uri="{FF2B5EF4-FFF2-40B4-BE49-F238E27FC236}">
                <a16:creationId xmlns:a16="http://schemas.microsoft.com/office/drawing/2014/main" id="{59200F34-D2FD-8F35-D353-3131AC37833E}"/>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C37F2400-9AED-DE41-2EB0-186A188EC904}"/>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45239286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E55A4-F2F8-2E36-6F8A-A8F6C9C9308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D54FD63-D31E-D0D3-AC32-BF436E696C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FB7ED9C-D74E-EFF5-9737-27932BADDA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ABB9E55-6B4F-8E46-253C-023BFE5D91B7}"/>
              </a:ext>
            </a:extLst>
          </p:cNvPr>
          <p:cNvSpPr>
            <a:spLocks noGrp="1"/>
          </p:cNvSpPr>
          <p:nvPr>
            <p:ph type="dt" sz="half" idx="10"/>
          </p:nvPr>
        </p:nvSpPr>
        <p:spPr/>
        <p:txBody>
          <a:bodyPr/>
          <a:lstStyle/>
          <a:p>
            <a:fld id="{C024A605-495C-40B9-B759-02EEBBF8043B}" type="datetimeFigureOut">
              <a:rPr lang="en-IN" smtClean="0"/>
              <a:t>09-05-2023</a:t>
            </a:fld>
            <a:endParaRPr lang="en-IN" dirty="0"/>
          </a:p>
        </p:txBody>
      </p:sp>
      <p:sp>
        <p:nvSpPr>
          <p:cNvPr id="6" name="Footer Placeholder 5">
            <a:extLst>
              <a:ext uri="{FF2B5EF4-FFF2-40B4-BE49-F238E27FC236}">
                <a16:creationId xmlns:a16="http://schemas.microsoft.com/office/drawing/2014/main" id="{F7DE0BBE-9149-AF6A-5D18-5A30AD3E8689}"/>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36599DBE-C009-891C-FE25-321A186769C6}"/>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08864836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C75C5-7487-6C0E-DCBF-56D7B3CD9EB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908600-C9E7-CC82-93D2-0190C32580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95C54E-C927-87BA-87B8-E74AC45178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F439151-BEE8-A123-1E96-A0764C155A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B83B5C-74C8-7364-AEC4-D79D9D4587A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C17C840-7ECD-E95A-D018-2715E48832D5}"/>
              </a:ext>
            </a:extLst>
          </p:cNvPr>
          <p:cNvSpPr>
            <a:spLocks noGrp="1"/>
          </p:cNvSpPr>
          <p:nvPr>
            <p:ph type="dt" sz="half" idx="10"/>
          </p:nvPr>
        </p:nvSpPr>
        <p:spPr/>
        <p:txBody>
          <a:bodyPr/>
          <a:lstStyle/>
          <a:p>
            <a:fld id="{C024A605-495C-40B9-B759-02EEBBF8043B}" type="datetimeFigureOut">
              <a:rPr lang="en-IN" smtClean="0"/>
              <a:t>09-05-2023</a:t>
            </a:fld>
            <a:endParaRPr lang="en-IN" dirty="0"/>
          </a:p>
        </p:txBody>
      </p:sp>
      <p:sp>
        <p:nvSpPr>
          <p:cNvPr id="8" name="Footer Placeholder 7">
            <a:extLst>
              <a:ext uri="{FF2B5EF4-FFF2-40B4-BE49-F238E27FC236}">
                <a16:creationId xmlns:a16="http://schemas.microsoft.com/office/drawing/2014/main" id="{ED8B2C98-C395-6B76-CEC9-904E9E50A9ED}"/>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F0737F65-56E4-5D70-324C-AC6B74BD2583}"/>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30625417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A4958-FAB9-26CB-09CC-37F8A3FD968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43EF44E-81FF-E074-AFBB-3834B0F31BB4}"/>
              </a:ext>
            </a:extLst>
          </p:cNvPr>
          <p:cNvSpPr>
            <a:spLocks noGrp="1"/>
          </p:cNvSpPr>
          <p:nvPr>
            <p:ph type="dt" sz="half" idx="10"/>
          </p:nvPr>
        </p:nvSpPr>
        <p:spPr/>
        <p:txBody>
          <a:bodyPr/>
          <a:lstStyle/>
          <a:p>
            <a:fld id="{C024A605-495C-40B9-B759-02EEBBF8043B}" type="datetimeFigureOut">
              <a:rPr lang="en-IN" smtClean="0"/>
              <a:t>09-05-2023</a:t>
            </a:fld>
            <a:endParaRPr lang="en-IN" dirty="0"/>
          </a:p>
        </p:txBody>
      </p:sp>
      <p:sp>
        <p:nvSpPr>
          <p:cNvPr id="4" name="Footer Placeholder 3">
            <a:extLst>
              <a:ext uri="{FF2B5EF4-FFF2-40B4-BE49-F238E27FC236}">
                <a16:creationId xmlns:a16="http://schemas.microsoft.com/office/drawing/2014/main" id="{E8935F59-09E6-5EF0-2795-CE5EAC9D5F54}"/>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A6CADB25-4E71-EACE-C504-D4C53FD0B323}"/>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116614790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FA06CC-461F-F378-7B48-F2E6C675D034}"/>
              </a:ext>
            </a:extLst>
          </p:cNvPr>
          <p:cNvSpPr>
            <a:spLocks noGrp="1"/>
          </p:cNvSpPr>
          <p:nvPr>
            <p:ph type="dt" sz="half" idx="10"/>
          </p:nvPr>
        </p:nvSpPr>
        <p:spPr/>
        <p:txBody>
          <a:bodyPr/>
          <a:lstStyle/>
          <a:p>
            <a:fld id="{C024A605-495C-40B9-B759-02EEBBF8043B}" type="datetimeFigureOut">
              <a:rPr lang="en-IN" smtClean="0"/>
              <a:t>09-05-2023</a:t>
            </a:fld>
            <a:endParaRPr lang="en-IN" dirty="0"/>
          </a:p>
        </p:txBody>
      </p:sp>
      <p:sp>
        <p:nvSpPr>
          <p:cNvPr id="3" name="Footer Placeholder 2">
            <a:extLst>
              <a:ext uri="{FF2B5EF4-FFF2-40B4-BE49-F238E27FC236}">
                <a16:creationId xmlns:a16="http://schemas.microsoft.com/office/drawing/2014/main" id="{560936CB-1C9F-14C2-06F1-49061B0B4B48}"/>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D633D1BB-2256-4B9C-3961-2972E85CECF7}"/>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90689915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4B9B3-3959-25FA-DBF0-33AE00C6A0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E5B4B31-AB33-DFA6-C904-840BFBCC2C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257585E-95D8-AB2F-6FE7-FCAD80880E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59E181-215D-AF04-19F6-FECBC7013703}"/>
              </a:ext>
            </a:extLst>
          </p:cNvPr>
          <p:cNvSpPr>
            <a:spLocks noGrp="1"/>
          </p:cNvSpPr>
          <p:nvPr>
            <p:ph type="dt" sz="half" idx="10"/>
          </p:nvPr>
        </p:nvSpPr>
        <p:spPr/>
        <p:txBody>
          <a:bodyPr/>
          <a:lstStyle/>
          <a:p>
            <a:fld id="{C024A605-495C-40B9-B759-02EEBBF8043B}" type="datetimeFigureOut">
              <a:rPr lang="en-IN" smtClean="0"/>
              <a:t>09-05-2023</a:t>
            </a:fld>
            <a:endParaRPr lang="en-IN" dirty="0"/>
          </a:p>
        </p:txBody>
      </p:sp>
      <p:sp>
        <p:nvSpPr>
          <p:cNvPr id="6" name="Footer Placeholder 5">
            <a:extLst>
              <a:ext uri="{FF2B5EF4-FFF2-40B4-BE49-F238E27FC236}">
                <a16:creationId xmlns:a16="http://schemas.microsoft.com/office/drawing/2014/main" id="{B3C7D1A5-9349-004D-70A5-49564FD0DCD4}"/>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60985F50-0323-AE4F-5971-B9127D9A17BA}"/>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348569170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F1DC8-6DC8-5CFB-4D25-9CB6F314C6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1A1EDAC-F53C-2B1B-6257-41CEC7DAF0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C53D7295-A83E-5251-6CA7-6AB49D0819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AC6F67-10A4-F24F-8F0A-1FDE92AA2BF8}"/>
              </a:ext>
            </a:extLst>
          </p:cNvPr>
          <p:cNvSpPr>
            <a:spLocks noGrp="1"/>
          </p:cNvSpPr>
          <p:nvPr>
            <p:ph type="dt" sz="half" idx="10"/>
          </p:nvPr>
        </p:nvSpPr>
        <p:spPr/>
        <p:txBody>
          <a:bodyPr/>
          <a:lstStyle/>
          <a:p>
            <a:fld id="{C024A605-495C-40B9-B759-02EEBBF8043B}" type="datetimeFigureOut">
              <a:rPr lang="en-IN" smtClean="0"/>
              <a:t>09-05-2023</a:t>
            </a:fld>
            <a:endParaRPr lang="en-IN" dirty="0"/>
          </a:p>
        </p:txBody>
      </p:sp>
      <p:sp>
        <p:nvSpPr>
          <p:cNvPr id="6" name="Footer Placeholder 5">
            <a:extLst>
              <a:ext uri="{FF2B5EF4-FFF2-40B4-BE49-F238E27FC236}">
                <a16:creationId xmlns:a16="http://schemas.microsoft.com/office/drawing/2014/main" id="{2FD67D4D-F60E-9DC5-69B6-9A86A2B1953F}"/>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E12B8364-8A85-28C9-3BEC-2A7D9F78A779}"/>
              </a:ext>
            </a:extLst>
          </p:cNvPr>
          <p:cNvSpPr>
            <a:spLocks noGrp="1"/>
          </p:cNvSpPr>
          <p:nvPr>
            <p:ph type="sldNum" sz="quarter" idx="12"/>
          </p:nvPr>
        </p:nvSpPr>
        <p:spPr/>
        <p:txBody>
          <a:bodyPr/>
          <a:lstStyle/>
          <a:p>
            <a:fld id="{1155D01B-7ECA-471B-8AED-6E83A39C100D}" type="slidenum">
              <a:rPr lang="en-IN" smtClean="0"/>
              <a:t>‹#›</a:t>
            </a:fld>
            <a:endParaRPr lang="en-IN" dirty="0"/>
          </a:p>
        </p:txBody>
      </p:sp>
    </p:spTree>
    <p:extLst>
      <p:ext uri="{BB962C8B-B14F-4D97-AF65-F5344CB8AC3E}">
        <p14:creationId xmlns:p14="http://schemas.microsoft.com/office/powerpoint/2010/main" val="875112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1.emf"/><Relationship Id="rId2" Type="http://schemas.openxmlformats.org/officeDocument/2006/relationships/slideLayout" Target="../slideLayouts/slideLayout13.xml"/><Relationship Id="rId16" Type="http://schemas.openxmlformats.org/officeDocument/2006/relationships/oleObject" Target="../embeddings/oleObject1.bin"/><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ags" Target="../tags/tag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8F49C7-822F-5328-F085-60F7E80FDE9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334657-DF96-B99F-C7AB-BE052C88F5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14223FB-E7DA-2161-4377-6B6FCA9B75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24A605-495C-40B9-B759-02EEBBF8043B}" type="datetimeFigureOut">
              <a:rPr lang="en-IN" smtClean="0"/>
              <a:t>09-05-2023</a:t>
            </a:fld>
            <a:endParaRPr lang="en-IN" dirty="0"/>
          </a:p>
        </p:txBody>
      </p:sp>
      <p:sp>
        <p:nvSpPr>
          <p:cNvPr id="5" name="Footer Placeholder 4">
            <a:extLst>
              <a:ext uri="{FF2B5EF4-FFF2-40B4-BE49-F238E27FC236}">
                <a16:creationId xmlns:a16="http://schemas.microsoft.com/office/drawing/2014/main" id="{E62F523C-FB1A-015B-7A15-6BDC5784E7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C42C98D6-710C-8C1C-8655-EA5EFDA04F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55D01B-7ECA-471B-8AED-6E83A39C100D}" type="slidenum">
              <a:rPr lang="en-IN" smtClean="0"/>
              <a:t>‹#›</a:t>
            </a:fld>
            <a:endParaRPr lang="en-IN" dirty="0"/>
          </a:p>
        </p:txBody>
      </p:sp>
    </p:spTree>
    <p:extLst>
      <p:ext uri="{BB962C8B-B14F-4D97-AF65-F5344CB8AC3E}">
        <p14:creationId xmlns:p14="http://schemas.microsoft.com/office/powerpoint/2010/main" val="227530818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D94B709-68DB-46FC-B455-CB505409406A}"/>
              </a:ext>
            </a:extLst>
          </p:cNvPr>
          <p:cNvGraphicFramePr>
            <a:graphicFrameLocks noChangeAspect="1"/>
          </p:cNvGraphicFramePr>
          <p:nvPr userDrawn="1">
            <p:custDataLst>
              <p:tags r:id="rId14"/>
            </p:custDataLst>
            <p:extLst>
              <p:ext uri="{D42A27DB-BD31-4B8C-83A1-F6EECF244321}">
                <p14:modId xmlns:p14="http://schemas.microsoft.com/office/powerpoint/2010/main" val="3431815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6" imgW="383" imgH="384" progId="TCLayout.ActiveDocument.1">
                  <p:embed/>
                </p:oleObj>
              </mc:Choice>
              <mc:Fallback>
                <p:oleObj name="think-cell Slide" r:id="rId16" imgW="383" imgH="384" progId="TCLayout.ActiveDocument.1">
                  <p:embed/>
                  <p:pic>
                    <p:nvPicPr>
                      <p:cNvPr id="8" name="Object 7" hidden="1">
                        <a:extLst>
                          <a:ext uri="{FF2B5EF4-FFF2-40B4-BE49-F238E27FC236}">
                            <a16:creationId xmlns:a16="http://schemas.microsoft.com/office/drawing/2014/main" id="{ED94B709-68DB-46FC-B455-CB505409406A}"/>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7C38A36E-B0DB-4B2C-9E14-CB1CA68923A4}"/>
              </a:ext>
            </a:extLst>
          </p:cNvPr>
          <p:cNvSpPr/>
          <p:nvPr userDrawn="1">
            <p:custDataLst>
              <p:tags r:id="rId15"/>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
        <p:nvSpPr>
          <p:cNvPr id="2" name="Title Placeholder 1">
            <a:extLst>
              <a:ext uri="{FF2B5EF4-FFF2-40B4-BE49-F238E27FC236}">
                <a16:creationId xmlns:a16="http://schemas.microsoft.com/office/drawing/2014/main" id="{1F06ECFE-CB03-472A-A5AF-459AC7B92D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01AD5B-7DEC-4863-9F2B-2F6D340F2B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C36265-12B6-4411-B2A0-99897D7047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6DABFE-CF63-491E-84AB-A903E3350969}" type="datetimeFigureOut">
              <a:rPr lang="en-US" smtClean="0"/>
              <a:t>5/9/2023</a:t>
            </a:fld>
            <a:endParaRPr lang="en-US" dirty="0"/>
          </a:p>
        </p:txBody>
      </p:sp>
      <p:sp>
        <p:nvSpPr>
          <p:cNvPr id="5" name="Footer Placeholder 4">
            <a:extLst>
              <a:ext uri="{FF2B5EF4-FFF2-40B4-BE49-F238E27FC236}">
                <a16:creationId xmlns:a16="http://schemas.microsoft.com/office/drawing/2014/main" id="{691F056C-3D55-4AF4-A2DD-96ACA21B5F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F5CDB6D-74BE-4C5E-AFC2-232D4404AD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D8CD30-031B-4513-A3D8-5C632A80931B}" type="slidenum">
              <a:rPr lang="en-US" smtClean="0"/>
              <a:t>‹#›</a:t>
            </a:fld>
            <a:endParaRPr lang="en-US" dirty="0"/>
          </a:p>
        </p:txBody>
      </p:sp>
    </p:spTree>
    <p:extLst>
      <p:ext uri="{BB962C8B-B14F-4D97-AF65-F5344CB8AC3E}">
        <p14:creationId xmlns:p14="http://schemas.microsoft.com/office/powerpoint/2010/main" val="3123788473"/>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10.xml"/><Relationship Id="rId13" Type="http://schemas.openxmlformats.org/officeDocument/2006/relationships/image" Target="../media/image3.jpg"/><Relationship Id="rId3" Type="http://schemas.openxmlformats.org/officeDocument/2006/relationships/tags" Target="../tags/tag5.xml"/><Relationship Id="rId7" Type="http://schemas.openxmlformats.org/officeDocument/2006/relationships/tags" Target="../tags/tag9.xml"/><Relationship Id="rId12" Type="http://schemas.microsoft.com/office/2007/relationships/hdphoto" Target="../media/hdphoto1.wdp"/><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image" Target="../media/image2.png"/><Relationship Id="rId5" Type="http://schemas.openxmlformats.org/officeDocument/2006/relationships/tags" Target="../tags/tag7.xml"/><Relationship Id="rId10" Type="http://schemas.openxmlformats.org/officeDocument/2006/relationships/slideLayout" Target="../slideLayouts/slideLayout7.xml"/><Relationship Id="rId4" Type="http://schemas.openxmlformats.org/officeDocument/2006/relationships/tags" Target="../tags/tag6.xml"/><Relationship Id="rId9" Type="http://schemas.openxmlformats.org/officeDocument/2006/relationships/tags" Target="../tags/tag1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public.tableau.com/views/FDIForeignDirectInvestment_16833120384050/Dashboard1?:language=en-US&amp;publish=yes&amp;:display_count=n&amp;:origin=viz_share_link" TargetMode="External"/><Relationship Id="rId2" Type="http://schemas.openxmlformats.org/officeDocument/2006/relationships/hyperlink" Target="https://colab.research.google.com/drive/1TxvovGZZ2_7A5y1xomdnoYzKz0FQZu4H?usp=sharing" TargetMode="Externa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data.gov.in/catalog/foreign-direct-investment-fdi-equity-inflows" TargetMode="External"/><Relationship Id="rId2" Type="http://schemas.openxmlformats.org/officeDocument/2006/relationships/hyperlink" Target="http://commerce.gov.in/EIDB.aspx" TargetMode="External"/><Relationship Id="rId1" Type="http://schemas.openxmlformats.org/officeDocument/2006/relationships/slideLayout" Target="../slideLayouts/slideLayout7.xml"/><Relationship Id="rId4" Type="http://schemas.openxmlformats.org/officeDocument/2006/relationships/hyperlink" Target="https://data.gov.in/government-open-data-license-india"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s://drive.google.com/file/d/1V3da6PHRd0zIG8QDo6diqztUr79E0Eo4/view" TargetMode="Externa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A_底图"/>
          <p:cNvPicPr>
            <a:picLocks noChangeAspect="1"/>
          </p:cNvPicPr>
          <p:nvPr>
            <p:custDataLst>
              <p:tags r:id="rId1"/>
            </p:custDataLst>
          </p:nvPr>
        </p:nvPicPr>
        <p:blipFill rotWithShape="1">
          <a:blip r:embed="rId11">
            <a:extLst>
              <a:ext uri="{BEBA8EAE-BF5A-486C-A8C5-ECC9F3942E4B}">
                <a14:imgProps xmlns:a14="http://schemas.microsoft.com/office/drawing/2010/main">
                  <a14:imgLayer r:embed="rId12">
                    <a14:imgEffect>
                      <a14:artisticBlur radius="20"/>
                    </a14:imgEffect>
                  </a14:imgLayer>
                </a14:imgProps>
              </a:ext>
              <a:ext uri="{28A0092B-C50C-407E-A947-70E740481C1C}">
                <a14:useLocalDpi xmlns:a14="http://schemas.microsoft.com/office/drawing/2010/main" val="0"/>
              </a:ext>
            </a:extLst>
          </a:blip>
          <a:srcRect t="2599" b="2599"/>
          <a:stretch/>
        </p:blipFill>
        <p:spPr>
          <a:xfrm>
            <a:off x="-14514" y="-38100"/>
            <a:ext cx="12221028" cy="7733136"/>
          </a:xfrm>
          <a:prstGeom prst="rect">
            <a:avLst/>
          </a:prstGeom>
        </p:spPr>
      </p:pic>
      <p:sp>
        <p:nvSpPr>
          <p:cNvPr id="4" name="PA_渐变遮罩"/>
          <p:cNvSpPr/>
          <p:nvPr>
            <p:custDataLst>
              <p:tags r:id="rId2"/>
            </p:custDataLst>
          </p:nvPr>
        </p:nvSpPr>
        <p:spPr>
          <a:xfrm>
            <a:off x="-14660" y="-12012"/>
            <a:ext cx="12221174" cy="7719098"/>
          </a:xfrm>
          <a:prstGeom prst="rect">
            <a:avLst/>
          </a:prstGeom>
          <a:gradFill flip="none" rotWithShape="1">
            <a:gsLst>
              <a:gs pos="0">
                <a:schemeClr val="accent1">
                  <a:lumMod val="50000"/>
                  <a:alpha val="38000"/>
                </a:schemeClr>
              </a:gs>
              <a:gs pos="100000">
                <a:srgbClr val="23CEBC">
                  <a:alpha val="41000"/>
                </a:srgbClr>
              </a:gs>
            </a:gsLst>
            <a:lin ang="162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54" name="PA_右斜线"/>
          <p:cNvCxnSpPr>
            <a:cxnSpLocks/>
          </p:cNvCxnSpPr>
          <p:nvPr>
            <p:custDataLst>
              <p:tags r:id="rId3"/>
            </p:custDataLst>
          </p:nvPr>
        </p:nvCxnSpPr>
        <p:spPr>
          <a:xfrm flipH="1">
            <a:off x="9136173" y="4229100"/>
            <a:ext cx="1015715" cy="3401536"/>
          </a:xfrm>
          <a:prstGeom prst="line">
            <a:avLst/>
          </a:prstGeom>
          <a:ln>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cxnSp>
        <p:nvCxnSpPr>
          <p:cNvPr id="21" name="PA_左斜线"/>
          <p:cNvCxnSpPr>
            <a:cxnSpLocks/>
          </p:cNvCxnSpPr>
          <p:nvPr>
            <p:custDataLst>
              <p:tags r:id="rId4"/>
            </p:custDataLst>
          </p:nvPr>
        </p:nvCxnSpPr>
        <p:spPr>
          <a:xfrm flipH="1">
            <a:off x="4843274" y="-50150"/>
            <a:ext cx="1015715" cy="3401536"/>
          </a:xfrm>
          <a:prstGeom prst="line">
            <a:avLst/>
          </a:prstGeom>
          <a:ln>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pic>
        <p:nvPicPr>
          <p:cNvPr id="20" name="PA_顶图 小"/>
          <p:cNvPicPr>
            <a:picLocks noChangeAspect="1"/>
          </p:cNvPicPr>
          <p:nvPr>
            <p:custDataLst>
              <p:tags r:id="rId5"/>
            </p:custDataLst>
          </p:nvPr>
        </p:nvPicPr>
        <p:blipFill>
          <a:blip r:embed="rId13">
            <a:extLst>
              <a:ext uri="{28A0092B-C50C-407E-A947-70E740481C1C}">
                <a14:useLocalDpi xmlns:a14="http://schemas.microsoft.com/office/drawing/2010/main" val="0"/>
              </a:ext>
            </a:extLst>
          </a:blip>
          <a:srcRect l="67380" r="7424"/>
          <a:stretch>
            <a:fillRect/>
          </a:stretch>
        </p:blipFill>
        <p:spPr>
          <a:xfrm>
            <a:off x="8028812" y="-12012"/>
            <a:ext cx="2899570" cy="7680960"/>
          </a:xfrm>
          <a:custGeom>
            <a:avLst/>
            <a:gdLst>
              <a:gd name="connsiteX0" fmla="*/ 2286006 w 2899570"/>
              <a:gd name="connsiteY0" fmla="*/ 0 h 7680960"/>
              <a:gd name="connsiteX1" fmla="*/ 2899570 w 2899570"/>
              <a:gd name="connsiteY1" fmla="*/ 0 h 7680960"/>
              <a:gd name="connsiteX2" fmla="*/ 613564 w 2899570"/>
              <a:gd name="connsiteY2" fmla="*/ 7680960 h 7680960"/>
              <a:gd name="connsiteX3" fmla="*/ 0 w 2899570"/>
              <a:gd name="connsiteY3" fmla="*/ 7680960 h 7680960"/>
            </a:gdLst>
            <a:ahLst/>
            <a:cxnLst>
              <a:cxn ang="0">
                <a:pos x="connsiteX0" y="connsiteY0"/>
              </a:cxn>
              <a:cxn ang="0">
                <a:pos x="connsiteX1" y="connsiteY1"/>
              </a:cxn>
              <a:cxn ang="0">
                <a:pos x="connsiteX2" y="connsiteY2"/>
              </a:cxn>
              <a:cxn ang="0">
                <a:pos x="connsiteX3" y="connsiteY3"/>
              </a:cxn>
            </a:cxnLst>
            <a:rect l="l" t="t" r="r" b="b"/>
            <a:pathLst>
              <a:path w="2899570" h="7680960">
                <a:moveTo>
                  <a:pt x="2286006" y="0"/>
                </a:moveTo>
                <a:lnTo>
                  <a:pt x="2899570" y="0"/>
                </a:lnTo>
                <a:lnTo>
                  <a:pt x="613564" y="7680960"/>
                </a:lnTo>
                <a:lnTo>
                  <a:pt x="0" y="7680960"/>
                </a:lnTo>
                <a:close/>
              </a:path>
            </a:pathLst>
          </a:custGeom>
        </p:spPr>
      </p:pic>
      <p:pic>
        <p:nvPicPr>
          <p:cNvPr id="39" name="PA_顶图 大"/>
          <p:cNvPicPr>
            <a:picLocks noChangeAspect="1"/>
          </p:cNvPicPr>
          <p:nvPr>
            <p:custDataLst>
              <p:tags r:id="rId6"/>
            </p:custDataLst>
          </p:nvPr>
        </p:nvPicPr>
        <p:blipFill rotWithShape="1">
          <a:blip r:embed="rId13">
            <a:extLst>
              <a:ext uri="{28A0092B-C50C-407E-A947-70E740481C1C}">
                <a14:useLocalDpi xmlns:a14="http://schemas.microsoft.com/office/drawing/2010/main" val="0"/>
              </a:ext>
            </a:extLst>
          </a:blip>
          <a:srcRect l="31593" r="15433"/>
          <a:stretch/>
        </p:blipFill>
        <p:spPr>
          <a:xfrm>
            <a:off x="3962399" y="-12012"/>
            <a:ext cx="6096001" cy="7680960"/>
          </a:xfrm>
          <a:prstGeom prst="parallelogram">
            <a:avLst>
              <a:gd name="adj" fmla="val 38905"/>
            </a:avLst>
          </a:prstGeom>
        </p:spPr>
      </p:pic>
      <p:sp>
        <p:nvSpPr>
          <p:cNvPr id="5" name="PA_圆角矩形 4"/>
          <p:cNvSpPr/>
          <p:nvPr>
            <p:custDataLst>
              <p:tags r:id="rId7"/>
            </p:custDataLst>
          </p:nvPr>
        </p:nvSpPr>
        <p:spPr>
          <a:xfrm>
            <a:off x="2133600" y="5186596"/>
            <a:ext cx="3210017" cy="731737"/>
          </a:xfrm>
          <a:prstGeom prst="roundRect">
            <a:avLst>
              <a:gd name="adj" fmla="val 50000"/>
            </a:avLst>
          </a:prstGeom>
          <a:solidFill>
            <a:srgbClr val="23CEBC">
              <a:alpha val="8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latin typeface="+mj-ea"/>
                <a:ea typeface="+mj-ea"/>
                <a:cs typeface="Calibri" panose="020F0502020204030204" pitchFamily="34" charset="0"/>
              </a:rPr>
              <a:t>By Nrupraj Bhendarkar</a:t>
            </a:r>
            <a:endParaRPr lang="zh-CN" altLang="en-US" sz="2000" b="1" dirty="0">
              <a:latin typeface="+mj-ea"/>
              <a:ea typeface="+mj-ea"/>
              <a:cs typeface="Calibri" panose="020F0502020204030204" pitchFamily="34" charset="0"/>
            </a:endParaRPr>
          </a:p>
        </p:txBody>
      </p:sp>
      <p:sp>
        <p:nvSpPr>
          <p:cNvPr id="14" name="PA_文本框 13"/>
          <p:cNvSpPr txBox="1"/>
          <p:nvPr>
            <p:custDataLst>
              <p:tags r:id="rId8"/>
            </p:custDataLst>
          </p:nvPr>
        </p:nvSpPr>
        <p:spPr>
          <a:xfrm>
            <a:off x="1121302" y="1715710"/>
            <a:ext cx="4352398" cy="1446550"/>
          </a:xfrm>
          <a:prstGeom prst="rect">
            <a:avLst/>
          </a:prstGeom>
          <a:noFill/>
        </p:spPr>
        <p:txBody>
          <a:bodyPr wrap="square" rtlCol="0">
            <a:spAutoFit/>
          </a:bodyPr>
          <a:lstStyle/>
          <a:p>
            <a:pPr marR="0" lvl="0" indent="0">
              <a:lnSpc>
                <a:spcPct val="100000"/>
              </a:lnSpc>
              <a:spcBef>
                <a:spcPts val="0"/>
              </a:spcBef>
              <a:spcAft>
                <a:spcPts val="0"/>
              </a:spcAft>
              <a:buClr>
                <a:srgbClr val="000000"/>
              </a:buClr>
              <a:buSzPts val="6100"/>
              <a:buFont typeface="Arial"/>
              <a:buNone/>
            </a:pPr>
            <a:r>
              <a:rPr lang="en-US" sz="4400" dirty="0">
                <a:solidFill>
                  <a:schemeClr val="bg1"/>
                </a:solidFill>
                <a:latin typeface="Arial Rounded MT Bold" panose="020F0704030504030204" pitchFamily="34" charset="0"/>
                <a:cs typeface="Arial" panose="020B0604020202020204" pitchFamily="34" charset="0"/>
                <a:sym typeface="Oxygen"/>
              </a:rPr>
              <a:t>Foreign Direct Investment</a:t>
            </a:r>
          </a:p>
        </p:txBody>
      </p:sp>
      <p:sp>
        <p:nvSpPr>
          <p:cNvPr id="15" name="PA_文本框 14"/>
          <p:cNvSpPr txBox="1"/>
          <p:nvPr>
            <p:custDataLst>
              <p:tags r:id="rId9"/>
            </p:custDataLst>
          </p:nvPr>
        </p:nvSpPr>
        <p:spPr>
          <a:xfrm>
            <a:off x="1121302" y="3168285"/>
            <a:ext cx="3412598" cy="1231106"/>
          </a:xfrm>
          <a:prstGeom prst="rect">
            <a:avLst/>
          </a:prstGeom>
          <a:noFill/>
        </p:spPr>
        <p:txBody>
          <a:bodyPr wrap="square" rtlCol="0">
            <a:spAutoFit/>
          </a:bodyPr>
          <a:lstStyle/>
          <a:p>
            <a:pPr algn="just"/>
            <a:r>
              <a:rPr lang="en-US" sz="1400" dirty="0">
                <a:solidFill>
                  <a:schemeClr val="bg1">
                    <a:alpha val="70000"/>
                  </a:schemeClr>
                </a:solidFill>
              </a:rPr>
              <a:t>Sector and financial year-wise data of FDI in India Sector-wise investment analysis Year-wise investment analysis</a:t>
            </a:r>
          </a:p>
          <a:p>
            <a:pPr algn="just"/>
            <a:endParaRPr lang="zh-CN" altLang="en-US" sz="3200" dirty="0">
              <a:solidFill>
                <a:schemeClr val="bg1">
                  <a:alpha val="70000"/>
                </a:schemeClr>
              </a:solidFill>
              <a:latin typeface="Arial Rounded MT Bold" panose="020F0704030504030204" pitchFamily="34" charset="0"/>
              <a:cs typeface="Arial" panose="020B0604020202020204" pitchFamily="34" charset="0"/>
            </a:endParaRPr>
          </a:p>
        </p:txBody>
      </p:sp>
    </p:spTree>
    <p:extLst>
      <p:ext uri="{BB962C8B-B14F-4D97-AF65-F5344CB8AC3E}">
        <p14:creationId xmlns:p14="http://schemas.microsoft.com/office/powerpoint/2010/main" val="91486433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sp>
        <p:nvSpPr>
          <p:cNvPr id="11" name="文本框 10"/>
          <p:cNvSpPr txBox="1"/>
          <p:nvPr/>
        </p:nvSpPr>
        <p:spPr>
          <a:xfrm>
            <a:off x="1019175" y="2719597"/>
            <a:ext cx="10153650"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WEEK 4</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870960" y="3150484"/>
            <a:ext cx="4450080" cy="707886"/>
          </a:xfrm>
          <a:prstGeom prst="rect">
            <a:avLst/>
          </a:prstGeom>
          <a:noFill/>
        </p:spPr>
        <p:txBody>
          <a:bodyPr wrap="square" rtlCol="0">
            <a:spAutoFit/>
          </a:bodyPr>
          <a:lstStyle/>
          <a:p>
            <a:pPr algn="ctr"/>
            <a:r>
              <a:rPr lang="en-US" altLang="zh-CN" sz="4000" dirty="0">
                <a:solidFill>
                  <a:schemeClr val="bg1"/>
                </a:solidFill>
                <a:latin typeface="Arial Rounded MT Bold" panose="020F0704030504030204" pitchFamily="34" charset="0"/>
                <a:cs typeface="Arial" panose="020B0604020202020204" pitchFamily="34" charset="0"/>
              </a:rPr>
              <a:t>Week 4 </a:t>
            </a:r>
            <a:endParaRPr lang="zh-CN" altLang="en-US" sz="4000" dirty="0">
              <a:solidFill>
                <a:schemeClr val="bg1"/>
              </a:solidFill>
              <a:latin typeface="Arial Rounded MT Bold" panose="020F0704030504030204" pitchFamily="34" charset="0"/>
              <a:cs typeface="Arial" panose="020B0604020202020204" pitchFamily="34" charset="0"/>
            </a:endParaRPr>
          </a:p>
        </p:txBody>
      </p:sp>
      <p:grpSp>
        <p:nvGrpSpPr>
          <p:cNvPr id="44" name="Group 43">
            <a:extLst>
              <a:ext uri="{FF2B5EF4-FFF2-40B4-BE49-F238E27FC236}">
                <a16:creationId xmlns:a16="http://schemas.microsoft.com/office/drawing/2014/main" id="{4B192011-FE65-04DC-699F-CED734A33085}"/>
              </a:ext>
            </a:extLst>
          </p:cNvPr>
          <p:cNvGrpSpPr/>
          <p:nvPr/>
        </p:nvGrpSpPr>
        <p:grpSpPr>
          <a:xfrm>
            <a:off x="9144000" y="976393"/>
            <a:ext cx="3048000" cy="3890075"/>
            <a:chOff x="9144000" y="976393"/>
            <a:chExt cx="3048000" cy="3890075"/>
          </a:xfrm>
        </p:grpSpPr>
        <p:cxnSp>
          <p:nvCxnSpPr>
            <p:cNvPr id="37" name="Straight Connector 36">
              <a:extLst>
                <a:ext uri="{FF2B5EF4-FFF2-40B4-BE49-F238E27FC236}">
                  <a16:creationId xmlns:a16="http://schemas.microsoft.com/office/drawing/2014/main" id="{66367803-7B03-8667-E7ED-554A1AC4C6AD}"/>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69828C0-3213-C4E4-0260-B1BA17E93903}"/>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2C63BFA-6D91-46FB-9AE2-3132D06B0D96}"/>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CBA9606-0BA8-FE17-1F3B-8E363B3FA1F9}"/>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32A24DF-D45B-D75F-6BC6-D1AB2381D7D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84292E7-AB88-CAD4-51BE-62E6FBF54098}"/>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76CB2-8DE0-6C7D-8C7E-EAFDCE01C988}"/>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8DC32EAC-0C0F-B797-FC4B-404B137E00E7}"/>
              </a:ext>
            </a:extLst>
          </p:cNvPr>
          <p:cNvGrpSpPr/>
          <p:nvPr/>
        </p:nvGrpSpPr>
        <p:grpSpPr>
          <a:xfrm rot="10800000">
            <a:off x="0" y="2352321"/>
            <a:ext cx="3048000" cy="3890075"/>
            <a:chOff x="9144000" y="976393"/>
            <a:chExt cx="3048000" cy="3890075"/>
          </a:xfrm>
        </p:grpSpPr>
        <p:cxnSp>
          <p:nvCxnSpPr>
            <p:cNvPr id="53" name="Straight Connector 52">
              <a:extLst>
                <a:ext uri="{FF2B5EF4-FFF2-40B4-BE49-F238E27FC236}">
                  <a16:creationId xmlns:a16="http://schemas.microsoft.com/office/drawing/2014/main" id="{893F715C-1E88-190E-575C-874F2D4AC2DB}"/>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3AA760E-AAD9-C118-9642-2C732B7ED734}"/>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20FA54-AEEB-26B8-2E71-86437FB23894}"/>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EEA253D-73B9-0DCB-31B3-A59087DDD68C}"/>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7DE3E21-86C1-87D6-0377-EBCB0E15069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A4E6EF1-9ADA-7496-025F-D1CD1AFC2D20}"/>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64EBB30-6619-80B9-195D-59DA065A9C29}"/>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EFF370C-5925-51E2-B956-19343FFE2A70}"/>
              </a:ext>
            </a:extLst>
          </p:cNvPr>
          <p:cNvGrpSpPr/>
          <p:nvPr/>
        </p:nvGrpSpPr>
        <p:grpSpPr>
          <a:xfrm>
            <a:off x="0" y="4954136"/>
            <a:ext cx="12192000" cy="1909138"/>
            <a:chOff x="0" y="4948862"/>
            <a:chExt cx="12192000" cy="1909138"/>
          </a:xfrm>
        </p:grpSpPr>
        <p:sp>
          <p:nvSpPr>
            <p:cNvPr id="61" name="Freeform: Shape 60">
              <a:extLst>
                <a:ext uri="{FF2B5EF4-FFF2-40B4-BE49-F238E27FC236}">
                  <a16:creationId xmlns:a16="http://schemas.microsoft.com/office/drawing/2014/main" id="{64D56E2B-4785-1908-902C-FEB15C33F73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Freeform: Shape 61">
              <a:extLst>
                <a:ext uri="{FF2B5EF4-FFF2-40B4-BE49-F238E27FC236}">
                  <a16:creationId xmlns:a16="http://schemas.microsoft.com/office/drawing/2014/main" id="{5E20DBF0-DB3C-7298-8245-D305F6E704A8}"/>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20025402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2"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right)">
                                      <p:cBhvr>
                                        <p:cTn id="10" dur="500"/>
                                        <p:tgtEl>
                                          <p:spTgt spid="44"/>
                                        </p:tgtEl>
                                      </p:cBhvr>
                                    </p:animEffect>
                                  </p:childTnLst>
                                </p:cTn>
                              </p:par>
                              <p:par>
                                <p:cTn id="11" presetID="50" presetClass="entr" presetSubtype="0" decel="10000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strVal val="#ppt_w+.3"/>
                                          </p:val>
                                        </p:tav>
                                        <p:tav tm="100000">
                                          <p:val>
                                            <p:strVal val="#ppt_w"/>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animEffect transition="in" filter="fade">
                                      <p:cBhvr>
                                        <p:cTn id="15" dur="1000"/>
                                        <p:tgtEl>
                                          <p:spTgt spid="11"/>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sp>
        <p:nvSpPr>
          <p:cNvPr id="11" name="文本框 10"/>
          <p:cNvSpPr txBox="1"/>
          <p:nvPr/>
        </p:nvSpPr>
        <p:spPr>
          <a:xfrm>
            <a:off x="1019175" y="2719597"/>
            <a:ext cx="10153650"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WEEK 4</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870960" y="2814945"/>
            <a:ext cx="4450080" cy="1323439"/>
          </a:xfrm>
          <a:prstGeom prst="rect">
            <a:avLst/>
          </a:prstGeom>
          <a:noFill/>
        </p:spPr>
        <p:txBody>
          <a:bodyPr wrap="square" rtlCol="0">
            <a:spAutoFit/>
          </a:bodyPr>
          <a:lstStyle/>
          <a:p>
            <a:pPr algn="ctr"/>
            <a:r>
              <a:rPr lang="en-US" altLang="zh-CN" sz="4000" dirty="0">
                <a:solidFill>
                  <a:schemeClr val="bg1"/>
                </a:solidFill>
                <a:latin typeface="Arial Rounded MT Bold" panose="020F0704030504030204" pitchFamily="34" charset="0"/>
                <a:cs typeface="Arial" panose="020B0604020202020204" pitchFamily="34" charset="0"/>
              </a:rPr>
              <a:t>Tableau Dashboard</a:t>
            </a:r>
            <a:endParaRPr lang="zh-CN" altLang="en-US" sz="4000" dirty="0">
              <a:solidFill>
                <a:schemeClr val="bg1"/>
              </a:solidFill>
              <a:latin typeface="Arial Rounded MT Bold" panose="020F0704030504030204" pitchFamily="34" charset="0"/>
              <a:cs typeface="Arial" panose="020B0604020202020204" pitchFamily="34" charset="0"/>
            </a:endParaRPr>
          </a:p>
        </p:txBody>
      </p:sp>
      <p:grpSp>
        <p:nvGrpSpPr>
          <p:cNvPr id="44" name="Group 43">
            <a:extLst>
              <a:ext uri="{FF2B5EF4-FFF2-40B4-BE49-F238E27FC236}">
                <a16:creationId xmlns:a16="http://schemas.microsoft.com/office/drawing/2014/main" id="{4B192011-FE65-04DC-699F-CED734A33085}"/>
              </a:ext>
            </a:extLst>
          </p:cNvPr>
          <p:cNvGrpSpPr/>
          <p:nvPr/>
        </p:nvGrpSpPr>
        <p:grpSpPr>
          <a:xfrm>
            <a:off x="9144000" y="976393"/>
            <a:ext cx="3048000" cy="3890075"/>
            <a:chOff x="9144000" y="976393"/>
            <a:chExt cx="3048000" cy="3890075"/>
          </a:xfrm>
        </p:grpSpPr>
        <p:cxnSp>
          <p:nvCxnSpPr>
            <p:cNvPr id="37" name="Straight Connector 36">
              <a:extLst>
                <a:ext uri="{FF2B5EF4-FFF2-40B4-BE49-F238E27FC236}">
                  <a16:creationId xmlns:a16="http://schemas.microsoft.com/office/drawing/2014/main" id="{66367803-7B03-8667-E7ED-554A1AC4C6AD}"/>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69828C0-3213-C4E4-0260-B1BA17E93903}"/>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2C63BFA-6D91-46FB-9AE2-3132D06B0D96}"/>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CBA9606-0BA8-FE17-1F3B-8E363B3FA1F9}"/>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32A24DF-D45B-D75F-6BC6-D1AB2381D7D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84292E7-AB88-CAD4-51BE-62E6FBF54098}"/>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76CB2-8DE0-6C7D-8C7E-EAFDCE01C988}"/>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8DC32EAC-0C0F-B797-FC4B-404B137E00E7}"/>
              </a:ext>
            </a:extLst>
          </p:cNvPr>
          <p:cNvGrpSpPr/>
          <p:nvPr/>
        </p:nvGrpSpPr>
        <p:grpSpPr>
          <a:xfrm rot="10800000">
            <a:off x="0" y="2352321"/>
            <a:ext cx="3048000" cy="3890075"/>
            <a:chOff x="9144000" y="976393"/>
            <a:chExt cx="3048000" cy="3890075"/>
          </a:xfrm>
        </p:grpSpPr>
        <p:cxnSp>
          <p:nvCxnSpPr>
            <p:cNvPr id="53" name="Straight Connector 52">
              <a:extLst>
                <a:ext uri="{FF2B5EF4-FFF2-40B4-BE49-F238E27FC236}">
                  <a16:creationId xmlns:a16="http://schemas.microsoft.com/office/drawing/2014/main" id="{893F715C-1E88-190E-575C-874F2D4AC2DB}"/>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3AA760E-AAD9-C118-9642-2C732B7ED734}"/>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20FA54-AEEB-26B8-2E71-86437FB23894}"/>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EEA253D-73B9-0DCB-31B3-A59087DDD68C}"/>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7DE3E21-86C1-87D6-0377-EBCB0E15069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A4E6EF1-9ADA-7496-025F-D1CD1AFC2D20}"/>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64EBB30-6619-80B9-195D-59DA065A9C29}"/>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EFF370C-5925-51E2-B956-19343FFE2A70}"/>
              </a:ext>
            </a:extLst>
          </p:cNvPr>
          <p:cNvGrpSpPr/>
          <p:nvPr/>
        </p:nvGrpSpPr>
        <p:grpSpPr>
          <a:xfrm>
            <a:off x="0" y="4954136"/>
            <a:ext cx="12192000" cy="1909138"/>
            <a:chOff x="0" y="4948862"/>
            <a:chExt cx="12192000" cy="1909138"/>
          </a:xfrm>
        </p:grpSpPr>
        <p:sp>
          <p:nvSpPr>
            <p:cNvPr id="61" name="Freeform: Shape 60">
              <a:extLst>
                <a:ext uri="{FF2B5EF4-FFF2-40B4-BE49-F238E27FC236}">
                  <a16:creationId xmlns:a16="http://schemas.microsoft.com/office/drawing/2014/main" id="{64D56E2B-4785-1908-902C-FEB15C33F73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Freeform: Shape 61">
              <a:extLst>
                <a:ext uri="{FF2B5EF4-FFF2-40B4-BE49-F238E27FC236}">
                  <a16:creationId xmlns:a16="http://schemas.microsoft.com/office/drawing/2014/main" id="{5E20DBF0-DB3C-7298-8245-D305F6E704A8}"/>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44159847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2"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right)">
                                      <p:cBhvr>
                                        <p:cTn id="10" dur="500"/>
                                        <p:tgtEl>
                                          <p:spTgt spid="44"/>
                                        </p:tgtEl>
                                      </p:cBhvr>
                                    </p:animEffect>
                                  </p:childTnLst>
                                </p:cTn>
                              </p:par>
                              <p:par>
                                <p:cTn id="11" presetID="50" presetClass="entr" presetSubtype="0" decel="10000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strVal val="#ppt_w+.3"/>
                                          </p:val>
                                        </p:tav>
                                        <p:tav tm="100000">
                                          <p:val>
                                            <p:strVal val="#ppt_w"/>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animEffect transition="in" filter="fade">
                                      <p:cBhvr>
                                        <p:cTn id="15" dur="1000"/>
                                        <p:tgtEl>
                                          <p:spTgt spid="11"/>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4B0BC17-85C5-E1EF-A674-E442EBD3E9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9599258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sp>
        <p:nvSpPr>
          <p:cNvPr id="11" name="文本框 10"/>
          <p:cNvSpPr txBox="1"/>
          <p:nvPr/>
        </p:nvSpPr>
        <p:spPr>
          <a:xfrm>
            <a:off x="972500" y="931483"/>
            <a:ext cx="10153650"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WEEK 4</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2503655" y="3071510"/>
            <a:ext cx="8236668" cy="1938992"/>
          </a:xfrm>
          <a:prstGeom prst="rect">
            <a:avLst/>
          </a:prstGeom>
          <a:noFill/>
        </p:spPr>
        <p:txBody>
          <a:bodyPr wrap="square" rtlCol="0">
            <a:spAutoFit/>
          </a:bodyPr>
          <a:lstStyle/>
          <a:p>
            <a:r>
              <a:rPr lang="en-US" altLang="zh-CN" sz="4000" dirty="0">
                <a:solidFill>
                  <a:schemeClr val="bg1"/>
                </a:solidFill>
                <a:latin typeface="Arial Rounded MT Bold" panose="020F0704030504030204" pitchFamily="34" charset="0"/>
                <a:cs typeface="Arial" panose="020B0604020202020204" pitchFamily="34" charset="0"/>
              </a:rPr>
              <a:t>Python Notebook            </a:t>
            </a:r>
          </a:p>
          <a:p>
            <a:endParaRPr lang="en-US" altLang="zh-CN" sz="4000" dirty="0">
              <a:solidFill>
                <a:schemeClr val="bg1"/>
              </a:solidFill>
              <a:latin typeface="Arial Rounded MT Bold" panose="020F0704030504030204" pitchFamily="34" charset="0"/>
              <a:cs typeface="Arial" panose="020B0604020202020204" pitchFamily="34" charset="0"/>
            </a:endParaRPr>
          </a:p>
          <a:p>
            <a:r>
              <a:rPr lang="en-US" altLang="zh-CN" sz="4000" dirty="0">
                <a:solidFill>
                  <a:schemeClr val="bg1"/>
                </a:solidFill>
                <a:latin typeface="Arial Rounded MT Bold" panose="020F0704030504030204" pitchFamily="34" charset="0"/>
                <a:cs typeface="Arial" panose="020B0604020202020204" pitchFamily="34" charset="0"/>
              </a:rPr>
              <a:t>Tableau Dashboard</a:t>
            </a:r>
          </a:p>
        </p:txBody>
      </p:sp>
      <p:grpSp>
        <p:nvGrpSpPr>
          <p:cNvPr id="44" name="Group 43">
            <a:extLst>
              <a:ext uri="{FF2B5EF4-FFF2-40B4-BE49-F238E27FC236}">
                <a16:creationId xmlns:a16="http://schemas.microsoft.com/office/drawing/2014/main" id="{4B192011-FE65-04DC-699F-CED734A33085}"/>
              </a:ext>
            </a:extLst>
          </p:cNvPr>
          <p:cNvGrpSpPr/>
          <p:nvPr/>
        </p:nvGrpSpPr>
        <p:grpSpPr>
          <a:xfrm>
            <a:off x="9144000" y="976393"/>
            <a:ext cx="3048000" cy="3890075"/>
            <a:chOff x="9144000" y="976393"/>
            <a:chExt cx="3048000" cy="3890075"/>
          </a:xfrm>
        </p:grpSpPr>
        <p:cxnSp>
          <p:nvCxnSpPr>
            <p:cNvPr id="37" name="Straight Connector 36">
              <a:extLst>
                <a:ext uri="{FF2B5EF4-FFF2-40B4-BE49-F238E27FC236}">
                  <a16:creationId xmlns:a16="http://schemas.microsoft.com/office/drawing/2014/main" id="{66367803-7B03-8667-E7ED-554A1AC4C6AD}"/>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69828C0-3213-C4E4-0260-B1BA17E93903}"/>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2C63BFA-6D91-46FB-9AE2-3132D06B0D96}"/>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CBA9606-0BA8-FE17-1F3B-8E363B3FA1F9}"/>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32A24DF-D45B-D75F-6BC6-D1AB2381D7D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84292E7-AB88-CAD4-51BE-62E6FBF54098}"/>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76CB2-8DE0-6C7D-8C7E-EAFDCE01C988}"/>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8DC32EAC-0C0F-B797-FC4B-404B137E00E7}"/>
              </a:ext>
            </a:extLst>
          </p:cNvPr>
          <p:cNvGrpSpPr/>
          <p:nvPr/>
        </p:nvGrpSpPr>
        <p:grpSpPr>
          <a:xfrm rot="10800000">
            <a:off x="0" y="2352321"/>
            <a:ext cx="3048000" cy="3890075"/>
            <a:chOff x="9144000" y="976393"/>
            <a:chExt cx="3048000" cy="3890075"/>
          </a:xfrm>
        </p:grpSpPr>
        <p:cxnSp>
          <p:nvCxnSpPr>
            <p:cNvPr id="53" name="Straight Connector 52">
              <a:extLst>
                <a:ext uri="{FF2B5EF4-FFF2-40B4-BE49-F238E27FC236}">
                  <a16:creationId xmlns:a16="http://schemas.microsoft.com/office/drawing/2014/main" id="{893F715C-1E88-190E-575C-874F2D4AC2DB}"/>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3AA760E-AAD9-C118-9642-2C732B7ED734}"/>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20FA54-AEEB-26B8-2E71-86437FB23894}"/>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EEA253D-73B9-0DCB-31B3-A59087DDD68C}"/>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7DE3E21-86C1-87D6-0377-EBCB0E15069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A4E6EF1-9ADA-7496-025F-D1CD1AFC2D20}"/>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64EBB30-6619-80B9-195D-59DA065A9C29}"/>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EFF370C-5925-51E2-B956-19343FFE2A70}"/>
              </a:ext>
            </a:extLst>
          </p:cNvPr>
          <p:cNvGrpSpPr/>
          <p:nvPr/>
        </p:nvGrpSpPr>
        <p:grpSpPr>
          <a:xfrm>
            <a:off x="0" y="4954136"/>
            <a:ext cx="12192000" cy="1909138"/>
            <a:chOff x="0" y="4948862"/>
            <a:chExt cx="12192000" cy="1909138"/>
          </a:xfrm>
        </p:grpSpPr>
        <p:sp>
          <p:nvSpPr>
            <p:cNvPr id="61" name="Freeform: Shape 60">
              <a:extLst>
                <a:ext uri="{FF2B5EF4-FFF2-40B4-BE49-F238E27FC236}">
                  <a16:creationId xmlns:a16="http://schemas.microsoft.com/office/drawing/2014/main" id="{64D56E2B-4785-1908-902C-FEB15C33F73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Freeform: Shape 61">
              <a:extLst>
                <a:ext uri="{FF2B5EF4-FFF2-40B4-BE49-F238E27FC236}">
                  <a16:creationId xmlns:a16="http://schemas.microsoft.com/office/drawing/2014/main" id="{5E20DBF0-DB3C-7298-8245-D305F6E704A8}"/>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 name="Group 1">
            <a:extLst>
              <a:ext uri="{FF2B5EF4-FFF2-40B4-BE49-F238E27FC236}">
                <a16:creationId xmlns:a16="http://schemas.microsoft.com/office/drawing/2014/main" id="{2B8616F1-F4DC-D658-5572-6A1D96C589F2}"/>
              </a:ext>
            </a:extLst>
          </p:cNvPr>
          <p:cNvGrpSpPr/>
          <p:nvPr/>
        </p:nvGrpSpPr>
        <p:grpSpPr>
          <a:xfrm>
            <a:off x="7956367" y="3270142"/>
            <a:ext cx="1674067" cy="586471"/>
            <a:chOff x="8001898" y="3663996"/>
            <a:chExt cx="2042886" cy="774004"/>
          </a:xfrm>
        </p:grpSpPr>
        <p:sp>
          <p:nvSpPr>
            <p:cNvPr id="3" name="Rectangle: Rounded Corners 2">
              <a:extLst>
                <a:ext uri="{FF2B5EF4-FFF2-40B4-BE49-F238E27FC236}">
                  <a16:creationId xmlns:a16="http://schemas.microsoft.com/office/drawing/2014/main" id="{8C6B6A1F-C6B4-2155-023D-590160B1B973}"/>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D7D09357-8DD9-311C-B1B7-10CBA8CF81CE}"/>
                </a:ext>
              </a:extLst>
            </p:cNvPr>
            <p:cNvSpPr txBox="1"/>
            <p:nvPr/>
          </p:nvSpPr>
          <p:spPr>
            <a:xfrm>
              <a:off x="8224893" y="3810726"/>
              <a:ext cx="1770939" cy="528051"/>
            </a:xfrm>
            <a:prstGeom prst="rect">
              <a:avLst/>
            </a:prstGeom>
            <a:noFill/>
          </p:spPr>
          <p:txBody>
            <a:bodyPr wrap="square" rtlCol="0">
              <a:spAutoFit/>
            </a:bodyPr>
            <a:lstStyle/>
            <a:p>
              <a:r>
                <a:rPr lang="en-IN" sz="2000" b="1" dirty="0">
                  <a:effectLst>
                    <a:outerShdw blurRad="38100" dist="38100" dir="2700000" algn="tl">
                      <a:srgbClr val="000000">
                        <a:alpha val="43137"/>
                      </a:srgbClr>
                    </a:outerShdw>
                  </a:effectLst>
                  <a:hlinkClick r:id="rId2"/>
                </a:rPr>
                <a:t>Check Here</a:t>
              </a:r>
              <a:endParaRPr lang="en-IN" sz="2000" b="1" dirty="0">
                <a:effectLst>
                  <a:outerShdw blurRad="38100" dist="38100" dir="2700000" algn="tl">
                    <a:srgbClr val="000000">
                      <a:alpha val="43137"/>
                    </a:srgbClr>
                  </a:outerShdw>
                </a:effectLst>
              </a:endParaRPr>
            </a:p>
          </p:txBody>
        </p:sp>
      </p:grpSp>
      <p:grpSp>
        <p:nvGrpSpPr>
          <p:cNvPr id="6" name="Group 5">
            <a:extLst>
              <a:ext uri="{FF2B5EF4-FFF2-40B4-BE49-F238E27FC236}">
                <a16:creationId xmlns:a16="http://schemas.microsoft.com/office/drawing/2014/main" id="{9F40EB9D-F749-9AFD-ADAD-A9DEBBE73B8B}"/>
              </a:ext>
            </a:extLst>
          </p:cNvPr>
          <p:cNvGrpSpPr/>
          <p:nvPr/>
        </p:nvGrpSpPr>
        <p:grpSpPr>
          <a:xfrm>
            <a:off x="7956366" y="4363934"/>
            <a:ext cx="1674067" cy="586471"/>
            <a:chOff x="8001898" y="3663996"/>
            <a:chExt cx="2042886" cy="774004"/>
          </a:xfrm>
        </p:grpSpPr>
        <p:sp>
          <p:nvSpPr>
            <p:cNvPr id="7" name="Rectangle: Rounded Corners 6">
              <a:extLst>
                <a:ext uri="{FF2B5EF4-FFF2-40B4-BE49-F238E27FC236}">
                  <a16:creationId xmlns:a16="http://schemas.microsoft.com/office/drawing/2014/main" id="{E3B3D3E9-9D2A-5C64-BD1E-BC01E3AF00A0}"/>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8" name="TextBox 7">
              <a:extLst>
                <a:ext uri="{FF2B5EF4-FFF2-40B4-BE49-F238E27FC236}">
                  <a16:creationId xmlns:a16="http://schemas.microsoft.com/office/drawing/2014/main" id="{9D47B6DE-13AA-8577-0E11-59C28B5D41BA}"/>
                </a:ext>
              </a:extLst>
            </p:cNvPr>
            <p:cNvSpPr txBox="1"/>
            <p:nvPr/>
          </p:nvSpPr>
          <p:spPr>
            <a:xfrm>
              <a:off x="8224893" y="3810726"/>
              <a:ext cx="1770939" cy="528051"/>
            </a:xfrm>
            <a:prstGeom prst="rect">
              <a:avLst/>
            </a:prstGeom>
            <a:noFill/>
          </p:spPr>
          <p:txBody>
            <a:bodyPr wrap="square" rtlCol="0">
              <a:spAutoFit/>
            </a:bodyPr>
            <a:lstStyle/>
            <a:p>
              <a:r>
                <a:rPr lang="en-IN" sz="2000" b="1" dirty="0">
                  <a:effectLst>
                    <a:outerShdw blurRad="38100" dist="38100" dir="2700000" algn="tl">
                      <a:srgbClr val="000000">
                        <a:alpha val="43137"/>
                      </a:srgbClr>
                    </a:outerShdw>
                  </a:effectLst>
                  <a:hlinkClick r:id="rId3"/>
                </a:rPr>
                <a:t>Check Here</a:t>
              </a:r>
              <a:endParaRPr lang="en-IN" sz="2000" b="1" dirty="0">
                <a:effectLst>
                  <a:outerShdw blurRad="38100" dist="38100" dir="2700000" algn="tl">
                    <a:srgbClr val="000000">
                      <a:alpha val="43137"/>
                    </a:srgbClr>
                  </a:outerShdw>
                </a:effectLst>
              </a:endParaRPr>
            </a:p>
          </p:txBody>
        </p:sp>
      </p:grpSp>
      <p:sp>
        <p:nvSpPr>
          <p:cNvPr id="9" name="文本框 3">
            <a:extLst>
              <a:ext uri="{FF2B5EF4-FFF2-40B4-BE49-F238E27FC236}">
                <a16:creationId xmlns:a16="http://schemas.microsoft.com/office/drawing/2014/main" id="{1AE52ABF-EE4B-AB74-8E1B-636E30A79F93}"/>
              </a:ext>
            </a:extLst>
          </p:cNvPr>
          <p:cNvSpPr txBox="1"/>
          <p:nvPr/>
        </p:nvSpPr>
        <p:spPr>
          <a:xfrm>
            <a:off x="3870960" y="430887"/>
            <a:ext cx="4450080" cy="707886"/>
          </a:xfrm>
          <a:prstGeom prst="rect">
            <a:avLst/>
          </a:prstGeom>
          <a:noFill/>
        </p:spPr>
        <p:txBody>
          <a:bodyPr wrap="square" rtlCol="0">
            <a:spAutoFit/>
          </a:bodyPr>
          <a:lstStyle/>
          <a:p>
            <a:pPr algn="ctr"/>
            <a:r>
              <a:rPr lang="en-US" altLang="zh-CN" sz="4000" dirty="0">
                <a:solidFill>
                  <a:schemeClr val="bg1"/>
                </a:solidFill>
                <a:latin typeface="Arial Rounded MT Bold" panose="020F0704030504030204" pitchFamily="34" charset="0"/>
                <a:cs typeface="Arial" panose="020B0604020202020204" pitchFamily="34" charset="0"/>
              </a:rPr>
              <a:t>Project Work</a:t>
            </a:r>
            <a:r>
              <a:rPr lang="en-US" altLang="zh-CN" sz="4000" dirty="0">
                <a:solidFill>
                  <a:schemeClr val="bg1"/>
                </a:solidFill>
                <a:latin typeface="Arial" panose="020B0604020202020204" pitchFamily="34" charset="0"/>
                <a:cs typeface="Arial" panose="020B0604020202020204" pitchFamily="34" charset="0"/>
              </a:rPr>
              <a:t> </a:t>
            </a:r>
            <a:endParaRPr lang="zh-CN" altLang="en-US" sz="40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4135415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2"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right)">
                                      <p:cBhvr>
                                        <p:cTn id="10" dur="500"/>
                                        <p:tgtEl>
                                          <p:spTgt spid="44"/>
                                        </p:tgtEl>
                                      </p:cBhvr>
                                    </p:animEffect>
                                  </p:childTnLst>
                                </p:cTn>
                              </p:par>
                              <p:par>
                                <p:cTn id="11" presetID="50" presetClass="entr" presetSubtype="0" decel="10000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strVal val="#ppt_w+.3"/>
                                          </p:val>
                                        </p:tav>
                                        <p:tav tm="100000">
                                          <p:val>
                                            <p:strVal val="#ppt_w"/>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animEffect transition="in" filter="fade">
                                      <p:cBhvr>
                                        <p:cTn id="15" dur="1000"/>
                                        <p:tgtEl>
                                          <p:spTgt spid="11"/>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ppt_x"/>
                                          </p:val>
                                        </p:tav>
                                        <p:tav tm="100000">
                                          <p:val>
                                            <p:strVal val="#ppt_x"/>
                                          </p:val>
                                        </p:tav>
                                      </p:tavLst>
                                    </p:anim>
                                    <p:anim calcmode="lin" valueType="num">
                                      <p:cBhvr additive="base">
                                        <p:cTn id="2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sp>
        <p:nvSpPr>
          <p:cNvPr id="11" name="文本框 10"/>
          <p:cNvSpPr txBox="1"/>
          <p:nvPr/>
        </p:nvSpPr>
        <p:spPr>
          <a:xfrm>
            <a:off x="1019175" y="1127141"/>
            <a:ext cx="10153650" cy="6001643"/>
          </a:xfrm>
          <a:prstGeom prst="rect">
            <a:avLst/>
          </a:prstGeom>
          <a:noFill/>
        </p:spPr>
        <p:txBody>
          <a:bodyPr wrap="square" rtlCol="0">
            <a:spAutoFit/>
          </a:bodyPr>
          <a:lstStyle/>
          <a:p>
            <a:pPr algn="ctr"/>
            <a:r>
              <a:rPr lang="en-US" sz="9600" dirty="0">
                <a:solidFill>
                  <a:schemeClr val="bg1">
                    <a:alpha val="7000"/>
                  </a:schemeClr>
                </a:solidFill>
                <a:latin typeface="Arial Rounded MT Bold" panose="020F0704030504030204" pitchFamily="34" charset="0"/>
                <a:cs typeface="Arial" panose="020B0604020202020204" pitchFamily="34" charset="0"/>
                <a:sym typeface="Oxygen"/>
              </a:rPr>
              <a:t>Foreign Direct Investment Analysis</a:t>
            </a:r>
          </a:p>
          <a:p>
            <a:pPr algn="ct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870960" y="2984647"/>
            <a:ext cx="4450080" cy="1107996"/>
          </a:xfrm>
          <a:prstGeom prst="rect">
            <a:avLst/>
          </a:prstGeom>
          <a:noFill/>
        </p:spPr>
        <p:txBody>
          <a:bodyPr wrap="square" rtlCol="0">
            <a:spAutoFit/>
          </a:bodyPr>
          <a:lstStyle/>
          <a:p>
            <a:pPr algn="ctr"/>
            <a:r>
              <a:rPr lang="en-US" altLang="zh-CN" sz="6600" dirty="0">
                <a:solidFill>
                  <a:schemeClr val="bg1"/>
                </a:solidFill>
                <a:latin typeface="Arial Rounded MT Bold" panose="020F0704030504030204" pitchFamily="34" charset="0"/>
                <a:cs typeface="Arial" panose="020B0604020202020204" pitchFamily="34" charset="0"/>
              </a:rPr>
              <a:t>Thank You</a:t>
            </a:r>
            <a:endParaRPr lang="zh-CN" altLang="en-US" sz="6600" dirty="0">
              <a:solidFill>
                <a:schemeClr val="bg1"/>
              </a:solidFill>
              <a:latin typeface="Arial Rounded MT Bold" panose="020F0704030504030204" pitchFamily="34" charset="0"/>
              <a:cs typeface="Arial" panose="020B0604020202020204" pitchFamily="34" charset="0"/>
            </a:endParaRPr>
          </a:p>
        </p:txBody>
      </p:sp>
      <p:grpSp>
        <p:nvGrpSpPr>
          <p:cNvPr id="44" name="Group 43">
            <a:extLst>
              <a:ext uri="{FF2B5EF4-FFF2-40B4-BE49-F238E27FC236}">
                <a16:creationId xmlns:a16="http://schemas.microsoft.com/office/drawing/2014/main" id="{4B192011-FE65-04DC-699F-CED734A33085}"/>
              </a:ext>
            </a:extLst>
          </p:cNvPr>
          <p:cNvGrpSpPr/>
          <p:nvPr/>
        </p:nvGrpSpPr>
        <p:grpSpPr>
          <a:xfrm>
            <a:off x="9144000" y="976393"/>
            <a:ext cx="3048000" cy="3890075"/>
            <a:chOff x="9144000" y="976393"/>
            <a:chExt cx="3048000" cy="3890075"/>
          </a:xfrm>
        </p:grpSpPr>
        <p:cxnSp>
          <p:nvCxnSpPr>
            <p:cNvPr id="37" name="Straight Connector 36">
              <a:extLst>
                <a:ext uri="{FF2B5EF4-FFF2-40B4-BE49-F238E27FC236}">
                  <a16:creationId xmlns:a16="http://schemas.microsoft.com/office/drawing/2014/main" id="{66367803-7B03-8667-E7ED-554A1AC4C6AD}"/>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69828C0-3213-C4E4-0260-B1BA17E93903}"/>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2C63BFA-6D91-46FB-9AE2-3132D06B0D96}"/>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CBA9606-0BA8-FE17-1F3B-8E363B3FA1F9}"/>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32A24DF-D45B-D75F-6BC6-D1AB2381D7D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84292E7-AB88-CAD4-51BE-62E6FBF54098}"/>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76CB2-8DE0-6C7D-8C7E-EAFDCE01C988}"/>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8DC32EAC-0C0F-B797-FC4B-404B137E00E7}"/>
              </a:ext>
            </a:extLst>
          </p:cNvPr>
          <p:cNvGrpSpPr/>
          <p:nvPr/>
        </p:nvGrpSpPr>
        <p:grpSpPr>
          <a:xfrm rot="10800000">
            <a:off x="0" y="2352321"/>
            <a:ext cx="3048000" cy="3890075"/>
            <a:chOff x="9144000" y="976393"/>
            <a:chExt cx="3048000" cy="3890075"/>
          </a:xfrm>
        </p:grpSpPr>
        <p:cxnSp>
          <p:nvCxnSpPr>
            <p:cNvPr id="53" name="Straight Connector 52">
              <a:extLst>
                <a:ext uri="{FF2B5EF4-FFF2-40B4-BE49-F238E27FC236}">
                  <a16:creationId xmlns:a16="http://schemas.microsoft.com/office/drawing/2014/main" id="{893F715C-1E88-190E-575C-874F2D4AC2DB}"/>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3AA760E-AAD9-C118-9642-2C732B7ED734}"/>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20FA54-AEEB-26B8-2E71-86437FB23894}"/>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EEA253D-73B9-0DCB-31B3-A59087DDD68C}"/>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7DE3E21-86C1-87D6-0377-EBCB0E15069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A4E6EF1-9ADA-7496-025F-D1CD1AFC2D20}"/>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64EBB30-6619-80B9-195D-59DA065A9C29}"/>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EFF370C-5925-51E2-B956-19343FFE2A70}"/>
              </a:ext>
            </a:extLst>
          </p:cNvPr>
          <p:cNvGrpSpPr/>
          <p:nvPr/>
        </p:nvGrpSpPr>
        <p:grpSpPr>
          <a:xfrm>
            <a:off x="0" y="4954136"/>
            <a:ext cx="12192000" cy="1909138"/>
            <a:chOff x="0" y="4948862"/>
            <a:chExt cx="12192000" cy="1909138"/>
          </a:xfrm>
        </p:grpSpPr>
        <p:sp>
          <p:nvSpPr>
            <p:cNvPr id="61" name="Freeform: Shape 60">
              <a:extLst>
                <a:ext uri="{FF2B5EF4-FFF2-40B4-BE49-F238E27FC236}">
                  <a16:creationId xmlns:a16="http://schemas.microsoft.com/office/drawing/2014/main" id="{64D56E2B-4785-1908-902C-FEB15C33F73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Freeform: Shape 61">
              <a:extLst>
                <a:ext uri="{FF2B5EF4-FFF2-40B4-BE49-F238E27FC236}">
                  <a16:creationId xmlns:a16="http://schemas.microsoft.com/office/drawing/2014/main" id="{5E20DBF0-DB3C-7298-8245-D305F6E704A8}"/>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92815814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2"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right)">
                                      <p:cBhvr>
                                        <p:cTn id="10" dur="500"/>
                                        <p:tgtEl>
                                          <p:spTgt spid="44"/>
                                        </p:tgtEl>
                                      </p:cBhvr>
                                    </p:animEffect>
                                  </p:childTnLst>
                                </p:cTn>
                              </p:par>
                              <p:par>
                                <p:cTn id="11" presetID="50" presetClass="entr" presetSubtype="0" decel="10000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strVal val="#ppt_w+.3"/>
                                          </p:val>
                                        </p:tav>
                                        <p:tav tm="100000">
                                          <p:val>
                                            <p:strVal val="#ppt_w"/>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animEffect transition="in" filter="fade">
                                      <p:cBhvr>
                                        <p:cTn id="15" dur="1000"/>
                                        <p:tgtEl>
                                          <p:spTgt spid="11"/>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04EFC89-CE56-A08F-F62B-A51A65280A7C}"/>
              </a:ext>
            </a:extLst>
          </p:cNvPr>
          <p:cNvGrpSpPr/>
          <p:nvPr/>
        </p:nvGrpSpPr>
        <p:grpSpPr>
          <a:xfrm>
            <a:off x="0" y="4954136"/>
            <a:ext cx="12192000" cy="1909138"/>
            <a:chOff x="0" y="4948862"/>
            <a:chExt cx="12192000" cy="1909138"/>
          </a:xfrm>
        </p:grpSpPr>
        <p:sp>
          <p:nvSpPr>
            <p:cNvPr id="7" name="Freeform: Shape 6">
              <a:extLst>
                <a:ext uri="{FF2B5EF4-FFF2-40B4-BE49-F238E27FC236}">
                  <a16:creationId xmlns:a16="http://schemas.microsoft.com/office/drawing/2014/main" id="{21442411-9819-3109-88E2-25186EE91A4C}"/>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983BA3E5-F91D-7E3D-9163-8B6C4290E326}"/>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1" name="文本框 10"/>
          <p:cNvSpPr txBox="1"/>
          <p:nvPr/>
        </p:nvSpPr>
        <p:spPr>
          <a:xfrm>
            <a:off x="1019175" y="0"/>
            <a:ext cx="10153650"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INTRODUCTION </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870960" y="430887"/>
            <a:ext cx="4450080" cy="707886"/>
          </a:xfrm>
          <a:prstGeom prst="rect">
            <a:avLst/>
          </a:prstGeom>
          <a:noFill/>
        </p:spPr>
        <p:txBody>
          <a:bodyPr wrap="square" rtlCol="0">
            <a:spAutoFit/>
          </a:bodyPr>
          <a:lstStyle/>
          <a:p>
            <a:pPr algn="ctr"/>
            <a:r>
              <a:rPr lang="en-US" altLang="zh-CN" sz="4000" dirty="0">
                <a:solidFill>
                  <a:schemeClr val="bg1"/>
                </a:solidFill>
                <a:latin typeface="Arial Rounded MT Bold" panose="020F0704030504030204" pitchFamily="34" charset="0"/>
                <a:cs typeface="Arial" panose="020B0604020202020204" pitchFamily="34" charset="0"/>
              </a:rPr>
              <a:t>INTRODUCTION</a:t>
            </a:r>
            <a:r>
              <a:rPr lang="en-US" altLang="zh-CN" sz="4000" dirty="0">
                <a:solidFill>
                  <a:schemeClr val="bg1"/>
                </a:solidFill>
                <a:latin typeface="Arial" panose="020B0604020202020204" pitchFamily="34" charset="0"/>
                <a:cs typeface="Arial" panose="020B0604020202020204" pitchFamily="34" charset="0"/>
              </a:rPr>
              <a:t> </a:t>
            </a:r>
            <a:endParaRPr lang="zh-CN" altLang="en-US" sz="4000" dirty="0">
              <a:solidFill>
                <a:schemeClr val="bg1"/>
              </a:solidFill>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D1850C65-EA33-FE7D-F4E2-AD9945BE9E72}"/>
              </a:ext>
            </a:extLst>
          </p:cNvPr>
          <p:cNvSpPr txBox="1"/>
          <p:nvPr/>
        </p:nvSpPr>
        <p:spPr>
          <a:xfrm>
            <a:off x="1332854" y="2588217"/>
            <a:ext cx="9839971" cy="3170099"/>
          </a:xfrm>
          <a:prstGeom prst="rect">
            <a:avLst/>
          </a:prstGeom>
          <a:noFill/>
        </p:spPr>
        <p:txBody>
          <a:bodyPr wrap="square" rtlCol="0">
            <a:spAutoFit/>
          </a:bodyPr>
          <a:lstStyle/>
          <a:p>
            <a:pPr algn="just" fontAlgn="base"/>
            <a:r>
              <a:rPr lang="en-US" sz="2000" dirty="0">
                <a:solidFill>
                  <a:schemeClr val="bg1"/>
                </a:solidFill>
                <a:latin typeface="Arial Rounded MT Bold" panose="020F0704030504030204" pitchFamily="34" charset="0"/>
                <a:hlinkClick r:id="rId2">
                  <a:extLst>
                    <a:ext uri="{A12FA001-AC4F-418D-AE19-62706E023703}">
                      <ahyp:hlinkClr xmlns:ahyp="http://schemas.microsoft.com/office/drawing/2018/hyperlinkcolor" val="tx"/>
                    </a:ext>
                  </a:extLst>
                </a:hlinkClick>
              </a:rPr>
              <a:t>Ministry of Commerce and Industry</a:t>
            </a:r>
            <a:r>
              <a:rPr lang="en-US" sz="2000" dirty="0">
                <a:solidFill>
                  <a:schemeClr val="bg1"/>
                </a:solidFill>
                <a:latin typeface="Arial Rounded MT Bold" panose="020F0704030504030204" pitchFamily="34" charset="0"/>
              </a:rPr>
              <a:t> has published Financial Year wise FDI Equity Inflows from 2000-01 to 2016-17 dataset in </a:t>
            </a:r>
            <a:r>
              <a:rPr lang="en-US" sz="2000" dirty="0">
                <a:solidFill>
                  <a:schemeClr val="bg1"/>
                </a:solidFill>
                <a:latin typeface="Arial Rounded MT Bold" panose="020F0704030504030204" pitchFamily="34" charset="0"/>
                <a:hlinkClick r:id="rId3">
                  <a:extLst>
                    <a:ext uri="{A12FA001-AC4F-418D-AE19-62706E023703}">
                      <ahyp:hlinkClr xmlns:ahyp="http://schemas.microsoft.com/office/drawing/2018/hyperlinkcolor" val="tx"/>
                    </a:ext>
                  </a:extLst>
                </a:hlinkClick>
              </a:rPr>
              <a:t>Open Government Data Platform India</a:t>
            </a:r>
            <a:r>
              <a:rPr lang="en-US" sz="2000" dirty="0">
                <a:solidFill>
                  <a:schemeClr val="bg1"/>
                </a:solidFill>
                <a:latin typeface="Arial Rounded MT Bold" panose="020F0704030504030204" pitchFamily="34" charset="0"/>
              </a:rPr>
              <a:t> under </a:t>
            </a:r>
            <a:r>
              <a:rPr lang="en-US" sz="2000" dirty="0">
                <a:solidFill>
                  <a:schemeClr val="bg1"/>
                </a:solidFill>
                <a:latin typeface="Arial Rounded MT Bold" panose="020F0704030504030204" pitchFamily="34" charset="0"/>
                <a:hlinkClick r:id="rId4">
                  <a:extLst>
                    <a:ext uri="{A12FA001-AC4F-418D-AE19-62706E023703}">
                      <ahyp:hlinkClr xmlns:ahyp="http://schemas.microsoft.com/office/drawing/2018/hyperlinkcolor" val="tx"/>
                    </a:ext>
                  </a:extLst>
                </a:hlinkClick>
              </a:rPr>
              <a:t>Govt. Open Data License - India</a:t>
            </a:r>
            <a:r>
              <a:rPr lang="en-US" sz="2000" dirty="0">
                <a:solidFill>
                  <a:schemeClr val="bg1"/>
                </a:solidFill>
                <a:latin typeface="Arial Rounded MT Bold" panose="020F0704030504030204" pitchFamily="34" charset="0"/>
              </a:rPr>
              <a:t>. Dataset contain the information about How much FDI has changed over the year? How much has varied since 2014 after Narendra Modi become PM of India?</a:t>
            </a:r>
          </a:p>
          <a:p>
            <a:pPr algn="just" fontAlgn="base"/>
            <a:endParaRPr lang="en-US" sz="2000" dirty="0">
              <a:solidFill>
                <a:schemeClr val="bg1"/>
              </a:solidFill>
              <a:latin typeface="Arial Rounded MT Bold" panose="020F0704030504030204" pitchFamily="34" charset="0"/>
            </a:endParaRPr>
          </a:p>
          <a:p>
            <a:pPr algn="just"/>
            <a:r>
              <a:rPr lang="en-US" sz="2000" dirty="0">
                <a:solidFill>
                  <a:schemeClr val="bg1"/>
                </a:solidFill>
                <a:latin typeface="Arial Rounded MT Bold" panose="020F0704030504030204" pitchFamily="34" charset="0"/>
              </a:rPr>
              <a:t>FDI is one of the parameters through which the growth and development of a country can be measured on a global level but the ground-level reality of this development has to be analyzed to really understand the benefit that India has got from FDI. </a:t>
            </a:r>
            <a:endParaRPr lang="en-IN" sz="2000" dirty="0">
              <a:solidFill>
                <a:schemeClr val="bg1"/>
              </a:solidFill>
              <a:latin typeface="Arial Rounded MT Bold" panose="020F0704030504030204" pitchFamily="34" charset="0"/>
            </a:endParaRPr>
          </a:p>
        </p:txBody>
      </p:sp>
    </p:spTree>
    <p:extLst>
      <p:ext uri="{BB962C8B-B14F-4D97-AF65-F5344CB8AC3E}">
        <p14:creationId xmlns:p14="http://schemas.microsoft.com/office/powerpoint/2010/main" val="55084439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par>
                                <p:cTn id="8" presetID="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ppt_x"/>
                                          </p:val>
                                        </p:tav>
                                        <p:tav tm="100000">
                                          <p:val>
                                            <p:strVal val="#ppt_x"/>
                                          </p:val>
                                        </p:tav>
                                      </p:tavLst>
                                    </p:anim>
                                    <p:anim calcmode="lin" valueType="num">
                                      <p:cBhvr additive="base">
                                        <p:cTn id="11" dur="500" fill="hold"/>
                                        <p:tgtEl>
                                          <p:spTgt spid="4"/>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aphicFrame>
        <p:nvGraphicFramePr>
          <p:cNvPr id="11" name="Google Shape;419;p21">
            <a:extLst>
              <a:ext uri="{FF2B5EF4-FFF2-40B4-BE49-F238E27FC236}">
                <a16:creationId xmlns:a16="http://schemas.microsoft.com/office/drawing/2014/main" id="{A4AF436D-A035-9344-0F1B-8759DC4E179E}"/>
              </a:ext>
            </a:extLst>
          </p:cNvPr>
          <p:cNvGraphicFramePr/>
          <p:nvPr>
            <p:extLst>
              <p:ext uri="{D42A27DB-BD31-4B8C-83A1-F6EECF244321}">
                <p14:modId xmlns:p14="http://schemas.microsoft.com/office/powerpoint/2010/main" val="2732880811"/>
              </p:ext>
            </p:extLst>
          </p:nvPr>
        </p:nvGraphicFramePr>
        <p:xfrm>
          <a:off x="865858" y="684896"/>
          <a:ext cx="7437800" cy="3144750"/>
        </p:xfrm>
        <a:graphic>
          <a:graphicData uri="http://schemas.openxmlformats.org/drawingml/2006/table">
            <a:tbl>
              <a:tblPr>
                <a:noFill/>
              </a:tblPr>
              <a:tblGrid>
                <a:gridCol w="3077200">
                  <a:extLst>
                    <a:ext uri="{9D8B030D-6E8A-4147-A177-3AD203B41FA5}">
                      <a16:colId xmlns:a16="http://schemas.microsoft.com/office/drawing/2014/main" val="20000"/>
                    </a:ext>
                  </a:extLst>
                </a:gridCol>
                <a:gridCol w="4360600">
                  <a:extLst>
                    <a:ext uri="{9D8B030D-6E8A-4147-A177-3AD203B41FA5}">
                      <a16:colId xmlns:a16="http://schemas.microsoft.com/office/drawing/2014/main" val="20001"/>
                    </a:ext>
                  </a:extLst>
                </a:gridCol>
              </a:tblGrid>
              <a:tr h="90632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bg1"/>
                          </a:solidFill>
                          <a:latin typeface="Arial Rounded MT Bold" panose="020F0704030504030204" pitchFamily="34" charset="0"/>
                        </a:rPr>
                        <a:t>Project Title</a:t>
                      </a:r>
                      <a:endParaRPr sz="2000" b="1" u="none" strike="noStrike" cap="none" dirty="0">
                        <a:solidFill>
                          <a:schemeClr val="bg1"/>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23CEBC"/>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Pts val="1800"/>
                        <a:buFont typeface="Arial"/>
                        <a:buNone/>
                        <a:tabLst/>
                        <a:defRPr/>
                      </a:pPr>
                      <a:r>
                        <a:rPr lang="en-US" sz="2000" u="none" strike="noStrike" kern="1200" cap="none" dirty="0">
                          <a:solidFill>
                            <a:schemeClr val="bg1"/>
                          </a:solidFill>
                          <a:latin typeface="Arial Rounded MT Bold" panose="020F0704030504030204" pitchFamily="34" charset="0"/>
                          <a:ea typeface="+mn-ea"/>
                          <a:cs typeface="+mn-cs"/>
                        </a:rPr>
                        <a:t>Analyzing </a:t>
                      </a:r>
                      <a:r>
                        <a:rPr lang="en-US" sz="2000" u="none" strike="noStrike" kern="1200" cap="none" dirty="0">
                          <a:solidFill>
                            <a:schemeClr val="bg1"/>
                          </a:solidFill>
                          <a:latin typeface="Arial Rounded MT Bold" panose="020F0704030504030204" pitchFamily="34" charset="0"/>
                          <a:ea typeface="+mn-ea"/>
                          <a:cs typeface="+mn-cs"/>
                          <a:sym typeface="Oxygen"/>
                        </a:rPr>
                        <a:t>Foreign Direct Investment </a:t>
                      </a:r>
                      <a:r>
                        <a:rPr lang="en-US" sz="2000" u="none" strike="noStrike" kern="1200" cap="none" dirty="0">
                          <a:solidFill>
                            <a:schemeClr val="bg1"/>
                          </a:solidFill>
                          <a:latin typeface="Arial Rounded MT Bold" panose="020F0704030504030204" pitchFamily="34" charset="0"/>
                          <a:ea typeface="+mn-ea"/>
                          <a:cs typeface="+mn-cs"/>
                        </a:rPr>
                        <a:t>Data</a:t>
                      </a:r>
                      <a:endParaRPr sz="2000" u="none" strike="noStrike" kern="1200" cap="none" dirty="0">
                        <a:solidFill>
                          <a:schemeClr val="bg1"/>
                        </a:solidFill>
                        <a:latin typeface="Arial Rounded MT Bold" panose="020F0704030504030204" pitchFamily="34" charset="0"/>
                        <a:ea typeface="+mn-ea"/>
                        <a:cs typeface="+mn-cs"/>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3CEBC"/>
                    </a:solidFill>
                  </a:tcPr>
                </a:tc>
                <a:extLst>
                  <a:ext uri="{0D108BD9-81ED-4DB2-BD59-A6C34878D82A}">
                    <a16:rowId xmlns:a16="http://schemas.microsoft.com/office/drawing/2014/main" val="10000"/>
                  </a:ext>
                </a:extLst>
              </a:tr>
              <a:tr h="758951">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rgbClr val="002060"/>
                          </a:solidFill>
                          <a:latin typeface="Arial Rounded MT Bold" panose="020F0704030504030204" pitchFamily="34" charset="0"/>
                        </a:rPr>
                        <a:t>Technologies</a:t>
                      </a:r>
                      <a:endParaRPr sz="2000" b="1"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rgbClr val="002060"/>
                          </a:solidFill>
                          <a:latin typeface="Arial Rounded MT Bold" panose="020F0704030504030204" pitchFamily="34" charset="0"/>
                        </a:rPr>
                        <a:t>Data Science</a:t>
                      </a:r>
                      <a:endParaRPr sz="2000"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687029">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rgbClr val="002060"/>
                          </a:solidFill>
                          <a:latin typeface="Arial Rounded MT Bold" panose="020F0704030504030204" pitchFamily="34" charset="0"/>
                        </a:rPr>
                        <a:t>Domain</a:t>
                      </a:r>
                      <a:endParaRPr sz="2000" b="1"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rgbClr val="002060"/>
                          </a:solidFill>
                          <a:latin typeface="Arial Rounded MT Bold" panose="020F0704030504030204" pitchFamily="34" charset="0"/>
                        </a:rPr>
                        <a:t>Finance</a:t>
                      </a:r>
                      <a:endParaRPr sz="2000"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2"/>
                  </a:ext>
                </a:extLst>
              </a:tr>
              <a:tr h="64886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rgbClr val="002060"/>
                          </a:solidFill>
                          <a:latin typeface="Arial Rounded MT Bold" panose="020F0704030504030204" pitchFamily="34" charset="0"/>
                        </a:rPr>
                        <a:t>Project Difficulties Level</a:t>
                      </a:r>
                      <a:endParaRPr sz="2000" b="1"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rgbClr val="002060"/>
                          </a:solidFill>
                          <a:latin typeface="Arial Rounded MT Bold" panose="020F0704030504030204" pitchFamily="34" charset="0"/>
                        </a:rPr>
                        <a:t>Intermediate</a:t>
                      </a:r>
                      <a:endParaRPr sz="2000" u="none" strike="noStrike" cap="none" dirty="0">
                        <a:solidFill>
                          <a:srgbClr val="002060"/>
                        </a:solidFill>
                        <a:latin typeface="Arial Rounded MT Bold" panose="020F0704030504030204" pitchFamily="34" charset="0"/>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3"/>
                  </a:ext>
                </a:extLst>
              </a:tr>
            </a:tbl>
          </a:graphicData>
        </a:graphic>
      </p:graphicFrame>
      <p:sp>
        <p:nvSpPr>
          <p:cNvPr id="12" name="Google Shape;420;p21">
            <a:extLst>
              <a:ext uri="{FF2B5EF4-FFF2-40B4-BE49-F238E27FC236}">
                <a16:creationId xmlns:a16="http://schemas.microsoft.com/office/drawing/2014/main" id="{36081490-9F6F-ECB9-5629-756AC83CFA17}"/>
              </a:ext>
            </a:extLst>
          </p:cNvPr>
          <p:cNvSpPr txBox="1"/>
          <p:nvPr/>
        </p:nvSpPr>
        <p:spPr>
          <a:xfrm>
            <a:off x="0" y="4185187"/>
            <a:ext cx="8303658" cy="1723518"/>
          </a:xfrm>
          <a:prstGeom prst="rect">
            <a:avLst/>
          </a:prstGeom>
          <a:solidFill>
            <a:srgbClr val="23CEBC"/>
          </a:solidFill>
          <a:ln>
            <a:noFill/>
          </a:ln>
        </p:spPr>
        <p:txBody>
          <a:bodyPr spcFirstLastPara="1" wrap="square" lIns="91425" tIns="91425" rIns="91425" bIns="91425" anchor="t" anchorCtr="0">
            <a:spAutoFit/>
          </a:bodyPr>
          <a:lstStyle/>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1"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rPr>
              <a:t>Resources</a:t>
            </a:r>
          </a:p>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endParaRPr kumimoji="0" lang="en-US" sz="2000" b="1"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endParaRPr>
          </a:p>
          <a:p>
            <a:pPr indent="914400">
              <a:buClr>
                <a:srgbClr val="000000"/>
              </a:buClr>
              <a:buSzPts val="2000"/>
            </a:pPr>
            <a:r>
              <a:rPr kumimoji="0" lang="en-US" sz="2000" b="1"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rPr>
              <a:t>Name : </a:t>
            </a:r>
            <a:r>
              <a:rPr lang="en-US" sz="2000" dirty="0">
                <a:solidFill>
                  <a:schemeClr val="bg1"/>
                </a:solidFill>
                <a:latin typeface="Arial Rounded MT Bold" panose="020F0704030504030204" pitchFamily="34" charset="0"/>
                <a:cs typeface="Arial" panose="020B0604020202020204" pitchFamily="34" charset="0"/>
                <a:sym typeface="Oxygen"/>
              </a:rPr>
              <a:t>Foreign Direct Investment</a:t>
            </a:r>
            <a:endParaRPr kumimoji="0" lang="en-US" sz="2000" b="1"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endParaRPr>
          </a:p>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endParaRPr kumimoji="0" lang="en-US" sz="2000" b="1"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endParaRPr>
          </a:p>
          <a:p>
            <a:pPr marR="0" lvl="0" indent="914400" algn="l" defTabSz="914400" rtl="0" eaLnBrk="1" fontAlgn="auto" latinLnBrk="0" hangingPunct="1">
              <a:lnSpc>
                <a:spcPct val="100000"/>
              </a:lnSpc>
              <a:spcBef>
                <a:spcPts val="0"/>
              </a:spcBef>
              <a:spcAft>
                <a:spcPts val="0"/>
              </a:spcAft>
              <a:buClr>
                <a:srgbClr val="000000"/>
              </a:buClr>
              <a:buSzPts val="2000"/>
              <a:buFont typeface="Arial"/>
              <a:buNone/>
              <a:tabLst/>
              <a:defRPr/>
            </a:pPr>
            <a:r>
              <a:rPr kumimoji="0" lang="en-US" sz="2000" b="0" i="0" u="none" strike="noStrike" kern="1200" cap="none" spc="0" normalizeH="0" baseline="0" noProof="0" dirty="0">
                <a:ln>
                  <a:noFill/>
                </a:ln>
                <a:solidFill>
                  <a:prstClr val="white"/>
                </a:solidFill>
                <a:effectLst/>
                <a:uLnTx/>
                <a:uFillTx/>
                <a:latin typeface="Arial Rounded MT Bold" panose="020F0704030504030204" pitchFamily="34" charset="0"/>
                <a:ea typeface="Oxygen"/>
                <a:cs typeface="Oxygen"/>
                <a:sym typeface="Oxygen"/>
              </a:rPr>
              <a:t>Dataset : </a:t>
            </a:r>
            <a:r>
              <a:rPr kumimoji="0" lang="en-US" sz="2000" b="0" i="0" u="none" strike="noStrike" kern="1200" cap="none" spc="0" normalizeH="0" baseline="0" noProof="0" dirty="0">
                <a:ln>
                  <a:noFill/>
                </a:ln>
                <a:solidFill>
                  <a:schemeClr val="bg1"/>
                </a:solidFill>
                <a:effectLst/>
                <a:uLnTx/>
                <a:uFillTx/>
                <a:latin typeface="Arial Rounded MT Bold" panose="020F0704030504030204" pitchFamily="34" charset="0"/>
                <a:ea typeface="Oxygen"/>
                <a:cs typeface="Oxygen"/>
                <a:sym typeface="Oxygen"/>
                <a:hlinkClick r:id="rId2">
                  <a:extLst>
                    <a:ext uri="{A12FA001-AC4F-418D-AE19-62706E023703}">
                      <ahyp:hlinkClr xmlns:ahyp="http://schemas.microsoft.com/office/drawing/2018/hyperlinkcolor" val="tx"/>
                    </a:ext>
                  </a:extLst>
                </a:hlinkClick>
              </a:rPr>
              <a:t>Download Dataset</a:t>
            </a:r>
            <a:endParaRPr kumimoji="0" sz="2000" b="0" i="0" u="none" strike="noStrike" kern="1200" cap="none" spc="0" normalizeH="0" baseline="0" noProof="0" dirty="0">
              <a:ln>
                <a:noFill/>
              </a:ln>
              <a:solidFill>
                <a:schemeClr val="bg1"/>
              </a:solidFill>
              <a:effectLst/>
              <a:uLnTx/>
              <a:uFillTx/>
              <a:latin typeface="Arial Rounded MT Bold" panose="020F0704030504030204" pitchFamily="34" charset="0"/>
              <a:ea typeface="Oxygen"/>
              <a:cs typeface="Oxygen"/>
              <a:sym typeface="Oxygen"/>
            </a:endParaRPr>
          </a:p>
        </p:txBody>
      </p:sp>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solidFill>
                  <a:schemeClr val="bg1"/>
                </a:solidFill>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solidFill>
                  <a:schemeClr val="bg1"/>
                </a:solidFill>
                <a:latin typeface="Arial Rounded MT Bold" panose="020F0704030504030204" pitchFamily="34" charset="0"/>
                <a:cs typeface="Arial" panose="020B0604020202020204" pitchFamily="34" charset="0"/>
                <a:sym typeface="Fira Sans Medium"/>
              </a:rPr>
              <a:t>Analysis</a:t>
            </a:r>
          </a:p>
        </p:txBody>
      </p:sp>
    </p:spTree>
    <p:extLst>
      <p:ext uri="{BB962C8B-B14F-4D97-AF65-F5344CB8AC3E}">
        <p14:creationId xmlns:p14="http://schemas.microsoft.com/office/powerpoint/2010/main" val="293209248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2"/>
                                        </p:tgtEl>
                                        <p:attrNameLst>
                                          <p:attrName>style.visibility</p:attrName>
                                        </p:attrNameLst>
                                      </p:cBhvr>
                                      <p:to>
                                        <p:strVal val="visible"/>
                                      </p:to>
                                    </p:set>
                                  </p:childTnLst>
                                </p:cTn>
                              </p:par>
                              <p:par>
                                <p:cTn id="7" presetID="50" presetClass="entr" presetSubtype="0" decel="100000" fill="hold" grpId="1" nodeType="withEffect">
                                  <p:stCondLst>
                                    <p:cond delay="0"/>
                                  </p:stCondLst>
                                  <p:childTnLst>
                                    <p:set>
                                      <p:cBhvr>
                                        <p:cTn id="8" dur="1" fill="hold">
                                          <p:stCondLst>
                                            <p:cond delay="0"/>
                                          </p:stCondLst>
                                        </p:cTn>
                                        <p:tgtEl>
                                          <p:spTgt spid="122"/>
                                        </p:tgtEl>
                                        <p:attrNameLst>
                                          <p:attrName>style.visibility</p:attrName>
                                        </p:attrNameLst>
                                      </p:cBhvr>
                                      <p:to>
                                        <p:strVal val="visible"/>
                                      </p:to>
                                    </p:set>
                                    <p:anim calcmode="lin" valueType="num">
                                      <p:cBhvr>
                                        <p:cTn id="9" dur="1000" fill="hold"/>
                                        <p:tgtEl>
                                          <p:spTgt spid="122"/>
                                        </p:tgtEl>
                                        <p:attrNameLst>
                                          <p:attrName>ppt_w</p:attrName>
                                        </p:attrNameLst>
                                      </p:cBhvr>
                                      <p:tavLst>
                                        <p:tav tm="0">
                                          <p:val>
                                            <p:strVal val="#ppt_w+.3"/>
                                          </p:val>
                                        </p:tav>
                                        <p:tav tm="100000">
                                          <p:val>
                                            <p:strVal val="#ppt_w"/>
                                          </p:val>
                                        </p:tav>
                                      </p:tavLst>
                                    </p:anim>
                                    <p:anim calcmode="lin" valueType="num">
                                      <p:cBhvr>
                                        <p:cTn id="10" dur="1000" fill="hold"/>
                                        <p:tgtEl>
                                          <p:spTgt spid="122"/>
                                        </p:tgtEl>
                                        <p:attrNameLst>
                                          <p:attrName>ppt_h</p:attrName>
                                        </p:attrNameLst>
                                      </p:cBhvr>
                                      <p:tavLst>
                                        <p:tav tm="0">
                                          <p:val>
                                            <p:strVal val="#ppt_h"/>
                                          </p:val>
                                        </p:tav>
                                        <p:tav tm="100000">
                                          <p:val>
                                            <p:strVal val="#ppt_h"/>
                                          </p:val>
                                        </p:tav>
                                      </p:tavLst>
                                    </p:anim>
                                    <p:animEffect transition="in" filter="fade">
                                      <p:cBhvr>
                                        <p:cTn id="11" dur="1000"/>
                                        <p:tgtEl>
                                          <p:spTgt spid="122"/>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 presetClass="entr" presetSubtype="8"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fill="hold"/>
                                        <p:tgtEl>
                                          <p:spTgt spid="12"/>
                                        </p:tgtEl>
                                        <p:attrNameLst>
                                          <p:attrName>ppt_x</p:attrName>
                                        </p:attrNameLst>
                                      </p:cBhvr>
                                      <p:tavLst>
                                        <p:tav tm="0">
                                          <p:val>
                                            <p:strVal val="0-#ppt_w/2"/>
                                          </p:val>
                                        </p:tav>
                                        <p:tav tm="100000">
                                          <p:val>
                                            <p:strVal val="#ppt_x"/>
                                          </p:val>
                                        </p:tav>
                                      </p:tavLst>
                                    </p:anim>
                                    <p:anim calcmode="lin" valueType="num">
                                      <p:cBhvr additive="base">
                                        <p:cTn id="21" dur="500" fill="hold"/>
                                        <p:tgtEl>
                                          <p:spTgt spid="12"/>
                                        </p:tgtEl>
                                        <p:attrNameLst>
                                          <p:attrName>ppt_y</p:attrName>
                                        </p:attrNameLst>
                                      </p:cBhvr>
                                      <p:tavLst>
                                        <p:tav tm="0">
                                          <p:val>
                                            <p:strVal val="#ppt_y"/>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8">
                                            <p:txEl>
                                              <p:pRg st="1" end="1"/>
                                            </p:txEl>
                                          </p:spTgt>
                                        </p:tgtEl>
                                        <p:attrNameLst>
                                          <p:attrName>style.visibility</p:attrName>
                                        </p:attrNameLst>
                                      </p:cBhvr>
                                      <p:to>
                                        <p:strVal val="visible"/>
                                      </p:to>
                                    </p:set>
                                    <p:anim calcmode="lin" valueType="num">
                                      <p:cBhvr additive="base">
                                        <p:cTn id="24"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par>
                          <p:cTn id="26" fill="hold">
                            <p:stCondLst>
                              <p:cond delay="2000"/>
                            </p:stCondLst>
                            <p:childTnLst>
                              <p:par>
                                <p:cTn id="27" presetID="2" presetClass="entr" presetSubtype="8" fill="hold" nodeType="after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0-#ppt_w/2"/>
                                          </p:val>
                                        </p:tav>
                                        <p:tav tm="100000">
                                          <p:val>
                                            <p:strVal val="#ppt_x"/>
                                          </p:val>
                                        </p:tav>
                                      </p:tavLst>
                                    </p:anim>
                                    <p:anim calcmode="lin" valueType="num">
                                      <p:cBhvr additive="base">
                                        <p:cTn id="30"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2" grpId="0" animBg="1"/>
      <p:bldP spid="122"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sp>
        <p:nvSpPr>
          <p:cNvPr id="11" name="文本框 10"/>
          <p:cNvSpPr txBox="1"/>
          <p:nvPr/>
        </p:nvSpPr>
        <p:spPr>
          <a:xfrm>
            <a:off x="1019175" y="2719597"/>
            <a:ext cx="10153650"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WEEK 3</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870960" y="3150484"/>
            <a:ext cx="4450080" cy="707886"/>
          </a:xfrm>
          <a:prstGeom prst="rect">
            <a:avLst/>
          </a:prstGeom>
          <a:noFill/>
        </p:spPr>
        <p:txBody>
          <a:bodyPr wrap="square" rtlCol="0">
            <a:spAutoFit/>
          </a:bodyPr>
          <a:lstStyle/>
          <a:p>
            <a:pPr algn="ctr"/>
            <a:r>
              <a:rPr lang="en-US" altLang="zh-CN" sz="4000" dirty="0">
                <a:solidFill>
                  <a:schemeClr val="bg1"/>
                </a:solidFill>
                <a:latin typeface="Arial Rounded MT Bold" panose="020F0704030504030204" pitchFamily="34" charset="0"/>
                <a:cs typeface="Arial" panose="020B0604020202020204" pitchFamily="34" charset="0"/>
              </a:rPr>
              <a:t>Week 3 </a:t>
            </a:r>
            <a:endParaRPr lang="zh-CN" altLang="en-US" sz="4000" dirty="0">
              <a:solidFill>
                <a:schemeClr val="bg1"/>
              </a:solidFill>
              <a:latin typeface="Arial Rounded MT Bold" panose="020F0704030504030204" pitchFamily="34" charset="0"/>
              <a:cs typeface="Arial" panose="020B0604020202020204" pitchFamily="34" charset="0"/>
            </a:endParaRPr>
          </a:p>
        </p:txBody>
      </p:sp>
      <p:grpSp>
        <p:nvGrpSpPr>
          <p:cNvPr id="44" name="Group 43">
            <a:extLst>
              <a:ext uri="{FF2B5EF4-FFF2-40B4-BE49-F238E27FC236}">
                <a16:creationId xmlns:a16="http://schemas.microsoft.com/office/drawing/2014/main" id="{4B192011-FE65-04DC-699F-CED734A33085}"/>
              </a:ext>
            </a:extLst>
          </p:cNvPr>
          <p:cNvGrpSpPr/>
          <p:nvPr/>
        </p:nvGrpSpPr>
        <p:grpSpPr>
          <a:xfrm>
            <a:off x="9144000" y="976393"/>
            <a:ext cx="3048000" cy="3890075"/>
            <a:chOff x="9144000" y="976393"/>
            <a:chExt cx="3048000" cy="3890075"/>
          </a:xfrm>
        </p:grpSpPr>
        <p:cxnSp>
          <p:nvCxnSpPr>
            <p:cNvPr id="37" name="Straight Connector 36">
              <a:extLst>
                <a:ext uri="{FF2B5EF4-FFF2-40B4-BE49-F238E27FC236}">
                  <a16:creationId xmlns:a16="http://schemas.microsoft.com/office/drawing/2014/main" id="{66367803-7B03-8667-E7ED-554A1AC4C6AD}"/>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69828C0-3213-C4E4-0260-B1BA17E93903}"/>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2C63BFA-6D91-46FB-9AE2-3132D06B0D96}"/>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CBA9606-0BA8-FE17-1F3B-8E363B3FA1F9}"/>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32A24DF-D45B-D75F-6BC6-D1AB2381D7D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84292E7-AB88-CAD4-51BE-62E6FBF54098}"/>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76CB2-8DE0-6C7D-8C7E-EAFDCE01C988}"/>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8DC32EAC-0C0F-B797-FC4B-404B137E00E7}"/>
              </a:ext>
            </a:extLst>
          </p:cNvPr>
          <p:cNvGrpSpPr/>
          <p:nvPr/>
        </p:nvGrpSpPr>
        <p:grpSpPr>
          <a:xfrm rot="10800000">
            <a:off x="0" y="2352321"/>
            <a:ext cx="3048000" cy="3890075"/>
            <a:chOff x="9144000" y="976393"/>
            <a:chExt cx="3048000" cy="3890075"/>
          </a:xfrm>
        </p:grpSpPr>
        <p:cxnSp>
          <p:nvCxnSpPr>
            <p:cNvPr id="53" name="Straight Connector 52">
              <a:extLst>
                <a:ext uri="{FF2B5EF4-FFF2-40B4-BE49-F238E27FC236}">
                  <a16:creationId xmlns:a16="http://schemas.microsoft.com/office/drawing/2014/main" id="{893F715C-1E88-190E-575C-874F2D4AC2DB}"/>
                </a:ext>
              </a:extLst>
            </p:cNvPr>
            <p:cNvCxnSpPr>
              <a:cxnSpLocks/>
            </p:cNvCxnSpPr>
            <p:nvPr/>
          </p:nvCxnSpPr>
          <p:spPr>
            <a:xfrm flipV="1">
              <a:off x="9144000" y="1627322"/>
              <a:ext cx="3048000" cy="3239146"/>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3AA760E-AAD9-C118-9642-2C732B7ED734}"/>
                </a:ext>
              </a:extLst>
            </p:cNvPr>
            <p:cNvCxnSpPr/>
            <p:nvPr/>
          </p:nvCxnSpPr>
          <p:spPr>
            <a:xfrm flipV="1">
              <a:off x="10740325" y="976393"/>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B20FA54-AEEB-26B8-2E71-86437FB23894}"/>
                </a:ext>
              </a:extLst>
            </p:cNvPr>
            <p:cNvCxnSpPr/>
            <p:nvPr/>
          </p:nvCxnSpPr>
          <p:spPr>
            <a:xfrm flipV="1">
              <a:off x="10740325" y="2352321"/>
              <a:ext cx="1451675" cy="1596326"/>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EEA253D-73B9-0DCB-31B3-A59087DDD68C}"/>
                </a:ext>
              </a:extLst>
            </p:cNvPr>
            <p:cNvCxnSpPr>
              <a:cxnSpLocks/>
            </p:cNvCxnSpPr>
            <p:nvPr/>
          </p:nvCxnSpPr>
          <p:spPr>
            <a:xfrm flipV="1">
              <a:off x="10060304" y="1904077"/>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7DE3E21-86C1-87D6-0377-EBCB0E15069A}"/>
                </a:ext>
              </a:extLst>
            </p:cNvPr>
            <p:cNvCxnSpPr>
              <a:cxnSpLocks/>
            </p:cNvCxnSpPr>
            <p:nvPr/>
          </p:nvCxnSpPr>
          <p:spPr>
            <a:xfrm flipV="1">
              <a:off x="10668000" y="1767512"/>
              <a:ext cx="1523999" cy="161439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A4E6EF1-9ADA-7496-025F-D1CD1AFC2D20}"/>
                </a:ext>
              </a:extLst>
            </p:cNvPr>
            <p:cNvCxnSpPr>
              <a:cxnSpLocks/>
            </p:cNvCxnSpPr>
            <p:nvPr/>
          </p:nvCxnSpPr>
          <p:spPr>
            <a:xfrm flipV="1">
              <a:off x="10368366" y="1811066"/>
              <a:ext cx="1823634" cy="193811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64EBB30-6619-80B9-195D-59DA065A9C29}"/>
                </a:ext>
              </a:extLst>
            </p:cNvPr>
            <p:cNvCxnSpPr>
              <a:cxnSpLocks/>
            </p:cNvCxnSpPr>
            <p:nvPr/>
          </p:nvCxnSpPr>
          <p:spPr>
            <a:xfrm flipV="1">
              <a:off x="10060303" y="1487930"/>
              <a:ext cx="2131695" cy="2277379"/>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EFF370C-5925-51E2-B956-19343FFE2A70}"/>
              </a:ext>
            </a:extLst>
          </p:cNvPr>
          <p:cNvGrpSpPr/>
          <p:nvPr/>
        </p:nvGrpSpPr>
        <p:grpSpPr>
          <a:xfrm>
            <a:off x="0" y="4954136"/>
            <a:ext cx="12192000" cy="1909138"/>
            <a:chOff x="0" y="4948862"/>
            <a:chExt cx="12192000" cy="1909138"/>
          </a:xfrm>
        </p:grpSpPr>
        <p:sp>
          <p:nvSpPr>
            <p:cNvPr id="61" name="Freeform: Shape 60">
              <a:extLst>
                <a:ext uri="{FF2B5EF4-FFF2-40B4-BE49-F238E27FC236}">
                  <a16:creationId xmlns:a16="http://schemas.microsoft.com/office/drawing/2014/main" id="{64D56E2B-4785-1908-902C-FEB15C33F73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2" name="Freeform: Shape 61">
              <a:extLst>
                <a:ext uri="{FF2B5EF4-FFF2-40B4-BE49-F238E27FC236}">
                  <a16:creationId xmlns:a16="http://schemas.microsoft.com/office/drawing/2014/main" id="{5E20DBF0-DB3C-7298-8245-D305F6E704A8}"/>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55141481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down)">
                                      <p:cBhvr>
                                        <p:cTn id="7" dur="500"/>
                                        <p:tgtEl>
                                          <p:spTgt spid="52"/>
                                        </p:tgtEl>
                                      </p:cBhvr>
                                    </p:animEffect>
                                  </p:childTnLst>
                                </p:cTn>
                              </p:par>
                              <p:par>
                                <p:cTn id="8" presetID="22" presetClass="entr" presetSubtype="2"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wipe(right)">
                                      <p:cBhvr>
                                        <p:cTn id="10" dur="500"/>
                                        <p:tgtEl>
                                          <p:spTgt spid="44"/>
                                        </p:tgtEl>
                                      </p:cBhvr>
                                    </p:animEffect>
                                  </p:childTnLst>
                                </p:cTn>
                              </p:par>
                              <p:par>
                                <p:cTn id="11" presetID="50" presetClass="entr" presetSubtype="0" decel="10000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strVal val="#ppt_w+.3"/>
                                          </p:val>
                                        </p:tav>
                                        <p:tav tm="100000">
                                          <p:val>
                                            <p:strVal val="#ppt_w"/>
                                          </p:val>
                                        </p:tav>
                                      </p:tavLst>
                                    </p:anim>
                                    <p:anim calcmode="lin" valueType="num">
                                      <p:cBhvr>
                                        <p:cTn id="14" dur="1000" fill="hold"/>
                                        <p:tgtEl>
                                          <p:spTgt spid="11"/>
                                        </p:tgtEl>
                                        <p:attrNameLst>
                                          <p:attrName>ppt_h</p:attrName>
                                        </p:attrNameLst>
                                      </p:cBhvr>
                                      <p:tavLst>
                                        <p:tav tm="0">
                                          <p:val>
                                            <p:strVal val="#ppt_h"/>
                                          </p:val>
                                        </p:tav>
                                        <p:tav tm="100000">
                                          <p:val>
                                            <p:strVal val="#ppt_h"/>
                                          </p:val>
                                        </p:tav>
                                      </p:tavLst>
                                    </p:anim>
                                    <p:animEffect transition="in" filter="fade">
                                      <p:cBhvr>
                                        <p:cTn id="15" dur="1000"/>
                                        <p:tgtEl>
                                          <p:spTgt spid="11"/>
                                        </p:tgtEl>
                                      </p:cBhvr>
                                    </p:animEffect>
                                  </p:childTnLst>
                                </p:cTn>
                              </p:par>
                              <p:par>
                                <p:cTn id="16" presetID="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04EFC89-CE56-A08F-F62B-A51A65280A7C}"/>
              </a:ext>
            </a:extLst>
          </p:cNvPr>
          <p:cNvGrpSpPr/>
          <p:nvPr/>
        </p:nvGrpSpPr>
        <p:grpSpPr>
          <a:xfrm>
            <a:off x="0" y="4954136"/>
            <a:ext cx="12192000" cy="1909138"/>
            <a:chOff x="0" y="4948862"/>
            <a:chExt cx="12192000" cy="1909138"/>
          </a:xfrm>
        </p:grpSpPr>
        <p:sp>
          <p:nvSpPr>
            <p:cNvPr id="7" name="Freeform: Shape 6">
              <a:extLst>
                <a:ext uri="{FF2B5EF4-FFF2-40B4-BE49-F238E27FC236}">
                  <a16:creationId xmlns:a16="http://schemas.microsoft.com/office/drawing/2014/main" id="{21442411-9819-3109-88E2-25186EE91A4C}"/>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983BA3E5-F91D-7E3D-9163-8B6C4290E326}"/>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1" name="文本框 10"/>
          <p:cNvSpPr txBox="1"/>
          <p:nvPr/>
        </p:nvSpPr>
        <p:spPr>
          <a:xfrm>
            <a:off x="0" y="0"/>
            <a:ext cx="12192000" cy="1323439"/>
          </a:xfrm>
          <a:prstGeom prst="rect">
            <a:avLst/>
          </a:prstGeom>
          <a:noFill/>
        </p:spPr>
        <p:txBody>
          <a:bodyPr wrap="square" rtlCol="0">
            <a:spAutoFit/>
          </a:bodyPr>
          <a:lstStyle/>
          <a:p>
            <a:pPr algn="ctr"/>
            <a:r>
              <a:rPr lang="en-US" altLang="zh-CN" sz="8000" dirty="0">
                <a:solidFill>
                  <a:schemeClr val="bg1">
                    <a:alpha val="10000"/>
                  </a:schemeClr>
                </a:solidFill>
                <a:latin typeface="Arial Rounded MT Bold" panose="020F0704030504030204" pitchFamily="34" charset="0"/>
                <a:cs typeface="Arial" panose="020B0604020202020204" pitchFamily="34" charset="0"/>
              </a:rPr>
              <a:t>PROBLEM STATEMENT</a:t>
            </a:r>
            <a:endParaRPr lang="zh-CN" altLang="en-US" sz="80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238418" y="391798"/>
            <a:ext cx="6028841" cy="707886"/>
          </a:xfrm>
          <a:prstGeom prst="rect">
            <a:avLst/>
          </a:prstGeom>
          <a:noFill/>
        </p:spPr>
        <p:txBody>
          <a:bodyPr wrap="square" rtlCol="0">
            <a:spAutoFit/>
          </a:bodyPr>
          <a:lstStyle/>
          <a:p>
            <a:pPr algn="ctr"/>
            <a:r>
              <a:rPr lang="en-US" altLang="zh-CN" sz="4000" dirty="0">
                <a:solidFill>
                  <a:schemeClr val="bg1"/>
                </a:solidFill>
                <a:latin typeface="Arial Rounded MT Bold" panose="020F0704030504030204" pitchFamily="34" charset="0"/>
                <a:cs typeface="Arial" panose="020B0604020202020204" pitchFamily="34" charset="0"/>
              </a:rPr>
              <a:t>Problem Statement</a:t>
            </a:r>
            <a:r>
              <a:rPr lang="en-US" altLang="zh-CN" sz="4000" dirty="0">
                <a:solidFill>
                  <a:schemeClr val="bg1"/>
                </a:solidFill>
                <a:latin typeface="Arial" panose="020B0604020202020204" pitchFamily="34" charset="0"/>
                <a:cs typeface="Arial" panose="020B0604020202020204" pitchFamily="34" charset="0"/>
              </a:rPr>
              <a:t> </a:t>
            </a:r>
            <a:endParaRPr lang="zh-CN" altLang="en-US" sz="4000" dirty="0">
              <a:solidFill>
                <a:schemeClr val="bg1"/>
              </a:solidFill>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D1850C65-EA33-FE7D-F4E2-AD9945BE9E72}"/>
              </a:ext>
            </a:extLst>
          </p:cNvPr>
          <p:cNvSpPr txBox="1"/>
          <p:nvPr/>
        </p:nvSpPr>
        <p:spPr>
          <a:xfrm>
            <a:off x="1176014" y="2399026"/>
            <a:ext cx="9839971" cy="3170099"/>
          </a:xfrm>
          <a:prstGeom prst="rect">
            <a:avLst/>
          </a:prstGeom>
          <a:noFill/>
        </p:spPr>
        <p:txBody>
          <a:bodyPr wrap="square" rtlCol="0">
            <a:spAutoFit/>
          </a:bodyPr>
          <a:lstStyle/>
          <a:p>
            <a:pPr lvl="0" algn="just">
              <a:buClr>
                <a:srgbClr val="000000"/>
              </a:buClr>
              <a:buSzPts val="1800"/>
            </a:pPr>
            <a:r>
              <a:rPr lang="en-US" sz="2000" dirty="0">
                <a:solidFill>
                  <a:schemeClr val="bg1"/>
                </a:solidFill>
                <a:latin typeface="Arial Rounded MT Bold" panose="020F0704030504030204" pitchFamily="34" charset="0"/>
                <a:sym typeface="Lexend"/>
              </a:rPr>
              <a:t>Investment is a game of understanding historic data of investment objects under different events but it is still a game of chances to minimize the risk we apply analytics to find the equilibrium investment. </a:t>
            </a:r>
          </a:p>
          <a:p>
            <a:pPr lvl="0" algn="just">
              <a:buClr>
                <a:srgbClr val="000000"/>
              </a:buClr>
              <a:buSzPts val="1800"/>
            </a:pPr>
            <a:endParaRPr lang="en-US" sz="2000" dirty="0">
              <a:solidFill>
                <a:schemeClr val="bg1"/>
              </a:solidFill>
              <a:latin typeface="Arial Rounded MT Bold" panose="020F0704030504030204" pitchFamily="34" charset="0"/>
              <a:sym typeface="Lexend"/>
            </a:endParaRPr>
          </a:p>
          <a:p>
            <a:pPr lvl="0" algn="just">
              <a:buClr>
                <a:srgbClr val="000000"/>
              </a:buClr>
              <a:buSzPts val="1800"/>
            </a:pPr>
            <a:r>
              <a:rPr lang="en-US" sz="2000" dirty="0">
                <a:solidFill>
                  <a:schemeClr val="bg1"/>
                </a:solidFill>
                <a:latin typeface="Arial Rounded MT Bold" panose="020F0704030504030204" pitchFamily="34" charset="0"/>
                <a:sym typeface="Lexend"/>
              </a:rPr>
              <a:t>To understand the Foreign direct investment in India for the last 17 years from 2000-01 to 2016-17. This dataset contains sector and financial year-wise data of FDI in India Sector-wise investment analysis Year-wise investment analysis. </a:t>
            </a:r>
          </a:p>
          <a:p>
            <a:pPr lvl="0" algn="just">
              <a:buClr>
                <a:srgbClr val="000000"/>
              </a:buClr>
              <a:buSzPts val="1800"/>
            </a:pPr>
            <a:endParaRPr lang="en-US" sz="2000" dirty="0">
              <a:solidFill>
                <a:schemeClr val="bg1"/>
              </a:solidFill>
              <a:latin typeface="Arial Rounded MT Bold" panose="020F0704030504030204" pitchFamily="34" charset="0"/>
              <a:sym typeface="Lexend"/>
            </a:endParaRPr>
          </a:p>
          <a:p>
            <a:pPr lvl="0" algn="just">
              <a:buClr>
                <a:srgbClr val="000000"/>
              </a:buClr>
              <a:buSzPts val="1800"/>
            </a:pPr>
            <a:r>
              <a:rPr lang="en-US" sz="2000" dirty="0">
                <a:solidFill>
                  <a:schemeClr val="bg1"/>
                </a:solidFill>
                <a:latin typeface="Arial Rounded MT Bold" panose="020F0704030504030204" pitchFamily="34" charset="0"/>
                <a:sym typeface="Lexend"/>
              </a:rPr>
              <a:t>Find key metrics and factors and show the meaningful relationships between attributes. Do your own research and come up with your findings</a:t>
            </a:r>
          </a:p>
        </p:txBody>
      </p:sp>
    </p:spTree>
    <p:extLst>
      <p:ext uri="{BB962C8B-B14F-4D97-AF65-F5344CB8AC3E}">
        <p14:creationId xmlns:p14="http://schemas.microsoft.com/office/powerpoint/2010/main" val="107105565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par>
                                <p:cTn id="8" presetID="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ppt_x"/>
                                          </p:val>
                                        </p:tav>
                                        <p:tav tm="100000">
                                          <p:val>
                                            <p:strVal val="#ppt_x"/>
                                          </p:val>
                                        </p:tav>
                                      </p:tavLst>
                                    </p:anim>
                                    <p:anim calcmode="lin" valueType="num">
                                      <p:cBhvr additive="base">
                                        <p:cTn id="11" dur="500" fill="hold"/>
                                        <p:tgtEl>
                                          <p:spTgt spid="4"/>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171B1236-96DE-7C10-74F2-D6D52394F3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1758" y="1082185"/>
            <a:ext cx="8567749" cy="4348579"/>
          </a:xfrm>
          <a:prstGeom prst="rect">
            <a:avLst/>
          </a:prstGeom>
          <a:noFill/>
          <a:extLst>
            <a:ext uri="{909E8E84-426E-40DD-AFC4-6F175D3DCCD1}">
              <a14:hiddenFill xmlns:a14="http://schemas.microsoft.com/office/drawing/2010/main">
                <a:solidFill>
                  <a:srgbClr val="FFFFFF"/>
                </a:solidFill>
              </a14:hiddenFill>
            </a:ext>
          </a:extLst>
        </p:spPr>
      </p:pic>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solidFill>
                  <a:schemeClr val="bg1"/>
                </a:solidFill>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solidFill>
                  <a:schemeClr val="bg1"/>
                </a:solidFill>
                <a:latin typeface="Arial Rounded MT Bold" panose="020F0704030504030204" pitchFamily="34" charset="0"/>
                <a:cs typeface="Arial" panose="020B0604020202020204" pitchFamily="34" charset="0"/>
                <a:sym typeface="Fira Sans Medium"/>
              </a:rPr>
              <a:t>Analysis</a:t>
            </a:r>
          </a:p>
        </p:txBody>
      </p:sp>
    </p:spTree>
    <p:extLst>
      <p:ext uri="{BB962C8B-B14F-4D97-AF65-F5344CB8AC3E}">
        <p14:creationId xmlns:p14="http://schemas.microsoft.com/office/powerpoint/2010/main" val="27145275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2"/>
                                        </p:tgtEl>
                                        <p:attrNameLst>
                                          <p:attrName>style.visibility</p:attrName>
                                        </p:attrNameLst>
                                      </p:cBhvr>
                                      <p:to>
                                        <p:strVal val="visible"/>
                                      </p:to>
                                    </p:set>
                                  </p:childTnLst>
                                </p:cTn>
                              </p:par>
                              <p:par>
                                <p:cTn id="7" presetID="50" presetClass="entr" presetSubtype="0" decel="100000" fill="hold" grpId="1" nodeType="withEffect">
                                  <p:stCondLst>
                                    <p:cond delay="0"/>
                                  </p:stCondLst>
                                  <p:childTnLst>
                                    <p:set>
                                      <p:cBhvr>
                                        <p:cTn id="8" dur="1" fill="hold">
                                          <p:stCondLst>
                                            <p:cond delay="0"/>
                                          </p:stCondLst>
                                        </p:cTn>
                                        <p:tgtEl>
                                          <p:spTgt spid="122"/>
                                        </p:tgtEl>
                                        <p:attrNameLst>
                                          <p:attrName>style.visibility</p:attrName>
                                        </p:attrNameLst>
                                      </p:cBhvr>
                                      <p:to>
                                        <p:strVal val="visible"/>
                                      </p:to>
                                    </p:set>
                                    <p:anim calcmode="lin" valueType="num">
                                      <p:cBhvr>
                                        <p:cTn id="9" dur="1000" fill="hold"/>
                                        <p:tgtEl>
                                          <p:spTgt spid="122"/>
                                        </p:tgtEl>
                                        <p:attrNameLst>
                                          <p:attrName>ppt_w</p:attrName>
                                        </p:attrNameLst>
                                      </p:cBhvr>
                                      <p:tavLst>
                                        <p:tav tm="0">
                                          <p:val>
                                            <p:strVal val="#ppt_w+.3"/>
                                          </p:val>
                                        </p:tav>
                                        <p:tav tm="100000">
                                          <p:val>
                                            <p:strVal val="#ppt_w"/>
                                          </p:val>
                                        </p:tav>
                                      </p:tavLst>
                                    </p:anim>
                                    <p:anim calcmode="lin" valueType="num">
                                      <p:cBhvr>
                                        <p:cTn id="10" dur="1000" fill="hold"/>
                                        <p:tgtEl>
                                          <p:spTgt spid="122"/>
                                        </p:tgtEl>
                                        <p:attrNameLst>
                                          <p:attrName>ppt_h</p:attrName>
                                        </p:attrNameLst>
                                      </p:cBhvr>
                                      <p:tavLst>
                                        <p:tav tm="0">
                                          <p:val>
                                            <p:strVal val="#ppt_h"/>
                                          </p:val>
                                        </p:tav>
                                        <p:tav tm="100000">
                                          <p:val>
                                            <p:strVal val="#ppt_h"/>
                                          </p:val>
                                        </p:tav>
                                      </p:tavLst>
                                    </p:anim>
                                    <p:animEffect transition="in" filter="fade">
                                      <p:cBhvr>
                                        <p:cTn id="11" dur="1000"/>
                                        <p:tgtEl>
                                          <p:spTgt spid="122"/>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 calcmode="lin" valueType="num">
                                      <p:cBhvr additive="base">
                                        <p:cTn id="15"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8">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 calcmode="lin" valueType="num">
                                      <p:cBhvr additive="base">
                                        <p:cTn id="19"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2" presetClass="entr" presetSubtype="4" fill="hold" nodeType="afterEffect">
                                  <p:stCondLst>
                                    <p:cond delay="0"/>
                                  </p:stCondLst>
                                  <p:childTnLst>
                                    <p:set>
                                      <p:cBhvr>
                                        <p:cTn id="23" dur="1" fill="hold">
                                          <p:stCondLst>
                                            <p:cond delay="0"/>
                                          </p:stCondLst>
                                        </p:cTn>
                                        <p:tgtEl>
                                          <p:spTgt spid="1026"/>
                                        </p:tgtEl>
                                        <p:attrNameLst>
                                          <p:attrName>style.visibility</p:attrName>
                                        </p:attrNameLst>
                                      </p:cBhvr>
                                      <p:to>
                                        <p:strVal val="visible"/>
                                      </p:to>
                                    </p:set>
                                    <p:animEffect transition="in" filter="wipe(down)">
                                      <p:cBhvr>
                                        <p:cTn id="24"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0" animBg="1"/>
      <p:bldP spid="122"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050" name="Picture 2">
            <a:extLst>
              <a:ext uri="{FF2B5EF4-FFF2-40B4-BE49-F238E27FC236}">
                <a16:creationId xmlns:a16="http://schemas.microsoft.com/office/drawing/2014/main" id="{79F5AE34-CCE6-712C-BD2F-7369F51708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7106"/>
            <a:ext cx="9011265" cy="278082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512316D-1FC0-21CB-84A6-9E9864FB093D}"/>
              </a:ext>
            </a:extLst>
          </p:cNvPr>
          <p:cNvSpPr txBox="1"/>
          <p:nvPr/>
        </p:nvSpPr>
        <p:spPr>
          <a:xfrm>
            <a:off x="6027621" y="762327"/>
            <a:ext cx="2589437" cy="984885"/>
          </a:xfrm>
          <a:prstGeom prst="rect">
            <a:avLst/>
          </a:prstGeom>
          <a:noFill/>
        </p:spPr>
        <p:txBody>
          <a:bodyPr wrap="square" rtlCol="0">
            <a:spAutoFit/>
          </a:bodyPr>
          <a:lstStyle/>
          <a:p>
            <a:r>
              <a:rPr lang="en-US" sz="2000" dirty="0">
                <a:solidFill>
                  <a:srgbClr val="1CA89B"/>
                </a:solidFill>
                <a:latin typeface="Arial Rounded MT Bold" panose="020F0704030504030204" pitchFamily="34" charset="0"/>
                <a:ea typeface="+mj-ea"/>
                <a:cs typeface="Arial" panose="020B0604020202020204" pitchFamily="34" charset="0"/>
              </a:rPr>
              <a:t>Total FDI inflow in</a:t>
            </a:r>
          </a:p>
          <a:p>
            <a:r>
              <a:rPr lang="en-US" sz="2000" dirty="0">
                <a:solidFill>
                  <a:srgbClr val="1CA89B"/>
                </a:solidFill>
                <a:latin typeface="Arial Rounded MT Bold" panose="020F0704030504030204" pitchFamily="34" charset="0"/>
                <a:ea typeface="+mj-ea"/>
                <a:cs typeface="Arial" panose="020B0604020202020204" pitchFamily="34" charset="0"/>
              </a:rPr>
              <a:t>top 10 sectors</a:t>
            </a:r>
          </a:p>
          <a:p>
            <a:endParaRPr lang="en-IN" b="1" dirty="0">
              <a:solidFill>
                <a:srgbClr val="1CA89B"/>
              </a:solidFill>
            </a:endParaRPr>
          </a:p>
        </p:txBody>
      </p:sp>
      <p:pic>
        <p:nvPicPr>
          <p:cNvPr id="2052" name="Picture 4">
            <a:extLst>
              <a:ext uri="{FF2B5EF4-FFF2-40B4-BE49-F238E27FC236}">
                <a16:creationId xmlns:a16="http://schemas.microsoft.com/office/drawing/2014/main" id="{51F4B542-F322-52E6-2826-85DA80002B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9696" y="3405369"/>
            <a:ext cx="7085333" cy="3211000"/>
          </a:xfrm>
          <a:prstGeom prst="rect">
            <a:avLst/>
          </a:prstGeom>
          <a:noFill/>
          <a:extLst>
            <a:ext uri="{909E8E84-426E-40DD-AFC4-6F175D3DCCD1}">
              <a14:hiddenFill xmlns:a14="http://schemas.microsoft.com/office/drawing/2010/main">
                <a:solidFill>
                  <a:srgbClr val="FFFFFF"/>
                </a:solidFill>
              </a14:hiddenFill>
            </a:ext>
          </a:extLst>
        </p:spPr>
      </p:pic>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30E0506A-1F70-19B0-C792-2F8D9ED82FB1}"/>
              </a:ext>
            </a:extLst>
          </p:cNvPr>
          <p:cNvSpPr txBox="1"/>
          <p:nvPr/>
        </p:nvSpPr>
        <p:spPr>
          <a:xfrm>
            <a:off x="98764" y="3719372"/>
            <a:ext cx="2520449" cy="984885"/>
          </a:xfrm>
          <a:prstGeom prst="rect">
            <a:avLst/>
          </a:prstGeom>
          <a:noFill/>
        </p:spPr>
        <p:txBody>
          <a:bodyPr wrap="square" rtlCol="0">
            <a:spAutoFit/>
          </a:bodyPr>
          <a:lstStyle/>
          <a:p>
            <a:r>
              <a:rPr lang="en-US" sz="2000" dirty="0">
                <a:solidFill>
                  <a:srgbClr val="1CA89B"/>
                </a:solidFill>
                <a:latin typeface="Arial Rounded MT Bold" panose="020F0704030504030204" pitchFamily="34" charset="0"/>
                <a:ea typeface="+mj-ea"/>
                <a:cs typeface="Arial" panose="020B0604020202020204" pitchFamily="34" charset="0"/>
              </a:rPr>
              <a:t>Total FDI inflow in bottom 5 sectors</a:t>
            </a:r>
          </a:p>
          <a:p>
            <a:endParaRPr lang="en-IN" b="1" dirty="0">
              <a:solidFill>
                <a:srgbClr val="1CA89B"/>
              </a:solidFill>
            </a:endParaRPr>
          </a:p>
        </p:txBody>
      </p:sp>
      <p:cxnSp>
        <p:nvCxnSpPr>
          <p:cNvPr id="7" name="Straight Connector 6">
            <a:extLst>
              <a:ext uri="{FF2B5EF4-FFF2-40B4-BE49-F238E27FC236}">
                <a16:creationId xmlns:a16="http://schemas.microsoft.com/office/drawing/2014/main" id="{04274402-C8B0-9277-6476-A32111A48532}"/>
              </a:ext>
            </a:extLst>
          </p:cNvPr>
          <p:cNvCxnSpPr>
            <a:cxnSpLocks/>
          </p:cNvCxnSpPr>
          <p:nvPr/>
        </p:nvCxnSpPr>
        <p:spPr>
          <a:xfrm flipV="1">
            <a:off x="98765" y="3244979"/>
            <a:ext cx="8813735" cy="24060"/>
          </a:xfrm>
          <a:prstGeom prst="line">
            <a:avLst/>
          </a:prstGeom>
          <a:ln>
            <a:solidFill>
              <a:srgbClr val="1CA89B"/>
            </a:solidFill>
          </a:ln>
        </p:spPr>
        <p:style>
          <a:lnRef idx="1">
            <a:schemeClr val="accent1"/>
          </a:lnRef>
          <a:fillRef idx="0">
            <a:schemeClr val="accent1"/>
          </a:fillRef>
          <a:effectRef idx="0">
            <a:schemeClr val="accent1"/>
          </a:effectRef>
          <a:fontRef idx="minor">
            <a:schemeClr val="tx1"/>
          </a:fontRef>
        </p:style>
      </p:cxn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705818"/>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solidFill>
                  <a:schemeClr val="bg1"/>
                </a:solidFill>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solidFill>
                  <a:schemeClr val="bg1"/>
                </a:solidFill>
                <a:latin typeface="Arial Rounded MT Bold" panose="020F0704030504030204" pitchFamily="34" charset="0"/>
                <a:cs typeface="Arial" panose="020B0604020202020204" pitchFamily="34" charset="0"/>
                <a:sym typeface="Fira Sans Medium"/>
              </a:rPr>
              <a:t>Analysis</a:t>
            </a:r>
          </a:p>
        </p:txBody>
      </p:sp>
    </p:spTree>
    <p:extLst>
      <p:ext uri="{BB962C8B-B14F-4D97-AF65-F5344CB8AC3E}">
        <p14:creationId xmlns:p14="http://schemas.microsoft.com/office/powerpoint/2010/main" val="41833783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052"/>
                                        </p:tgtEl>
                                        <p:attrNameLst>
                                          <p:attrName>style.visibility</p:attrName>
                                        </p:attrNameLst>
                                      </p:cBhvr>
                                      <p:to>
                                        <p:strVal val="visible"/>
                                      </p:to>
                                    </p:set>
                                    <p:anim calcmode="lin" valueType="num">
                                      <p:cBhvr additive="base">
                                        <p:cTn id="11" dur="500" fill="hold"/>
                                        <p:tgtEl>
                                          <p:spTgt spid="2052"/>
                                        </p:tgtEl>
                                        <p:attrNameLst>
                                          <p:attrName>ppt_x</p:attrName>
                                        </p:attrNameLst>
                                      </p:cBhvr>
                                      <p:tavLst>
                                        <p:tav tm="0">
                                          <p:val>
                                            <p:strVal val="#ppt_x"/>
                                          </p:val>
                                        </p:tav>
                                        <p:tav tm="100000">
                                          <p:val>
                                            <p:strVal val="#ppt_x"/>
                                          </p:val>
                                        </p:tav>
                                      </p:tavLst>
                                    </p:anim>
                                    <p:anim calcmode="lin" valueType="num">
                                      <p:cBhvr additive="base">
                                        <p:cTn id="12" dur="500" fill="hold"/>
                                        <p:tgtEl>
                                          <p:spTgt spid="2052"/>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DFC22323-EAFE-9BD8-5B22-73CFE6FCCAF9}"/>
              </a:ext>
            </a:extLst>
          </p:cNvPr>
          <p:cNvSpPr/>
          <p:nvPr/>
        </p:nvSpPr>
        <p:spPr>
          <a:xfrm>
            <a:off x="0" y="4954136"/>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23CEBC">
              <a:alpha val="9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9512316D-1FC0-21CB-84A6-9E9864FB093D}"/>
              </a:ext>
            </a:extLst>
          </p:cNvPr>
          <p:cNvSpPr txBox="1"/>
          <p:nvPr/>
        </p:nvSpPr>
        <p:spPr>
          <a:xfrm>
            <a:off x="295650" y="2151475"/>
            <a:ext cx="2589437" cy="707886"/>
          </a:xfrm>
          <a:prstGeom prst="rect">
            <a:avLst/>
          </a:prstGeom>
          <a:noFill/>
        </p:spPr>
        <p:txBody>
          <a:bodyPr wrap="square" rtlCol="0">
            <a:spAutoFit/>
          </a:bodyPr>
          <a:lstStyle/>
          <a:p>
            <a:r>
              <a:rPr lang="en-US" sz="2000" dirty="0">
                <a:solidFill>
                  <a:srgbClr val="1CA89B"/>
                </a:solidFill>
                <a:latin typeface="Arial Rounded MT Bold" panose="020F0704030504030204" pitchFamily="34" charset="0"/>
                <a:ea typeface="+mj-ea"/>
                <a:cs typeface="Arial" panose="020B0604020202020204" pitchFamily="34" charset="0"/>
              </a:rPr>
              <a:t>Year by Year FDI </a:t>
            </a:r>
          </a:p>
          <a:p>
            <a:r>
              <a:rPr lang="en-US" sz="2000" dirty="0">
                <a:solidFill>
                  <a:srgbClr val="1CA89B"/>
                </a:solidFill>
                <a:latin typeface="Arial Rounded MT Bold" panose="020F0704030504030204" pitchFamily="34" charset="0"/>
                <a:ea typeface="+mj-ea"/>
                <a:cs typeface="Arial" panose="020B0604020202020204" pitchFamily="34" charset="0"/>
              </a:rPr>
              <a:t>Inflow</a:t>
            </a:r>
          </a:p>
        </p:txBody>
      </p:sp>
      <p:sp>
        <p:nvSpPr>
          <p:cNvPr id="5" name="Freeform: Shape 4">
            <a:extLst>
              <a:ext uri="{FF2B5EF4-FFF2-40B4-BE49-F238E27FC236}">
                <a16:creationId xmlns:a16="http://schemas.microsoft.com/office/drawing/2014/main" id="{30F856FB-A420-C63E-262E-39F50117E689}"/>
              </a:ext>
            </a:extLst>
          </p:cNvPr>
          <p:cNvSpPr/>
          <p:nvPr/>
        </p:nvSpPr>
        <p:spPr>
          <a:xfrm>
            <a:off x="0" y="5569126"/>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23CEBC"/>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705818"/>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buClr>
                <a:srgbClr val="000000"/>
              </a:buClr>
              <a:buSzPts val="3600"/>
            </a:pPr>
            <a:r>
              <a:rPr lang="en-US" sz="3200" dirty="0">
                <a:solidFill>
                  <a:schemeClr val="bg1"/>
                </a:solidFill>
                <a:latin typeface="Arial Rounded MT Bold" panose="020F0704030504030204" pitchFamily="34" charset="0"/>
                <a:cs typeface="Arial" panose="020B0604020202020204" pitchFamily="34" charset="0"/>
                <a:sym typeface="Oxygen"/>
              </a:rPr>
              <a:t>Foreign Direct Investment</a:t>
            </a:r>
          </a:p>
          <a:p>
            <a:pPr marL="0" marR="0" lvl="0" indent="0" algn="l" defTabSz="914400" rtl="0" eaLnBrk="1" fontAlgn="auto" latinLnBrk="0" hangingPunct="1">
              <a:lnSpc>
                <a:spcPct val="150000"/>
              </a:lnSpc>
              <a:spcBef>
                <a:spcPct val="0"/>
              </a:spcBef>
              <a:spcAft>
                <a:spcPts val="0"/>
              </a:spcAft>
              <a:buClr>
                <a:srgbClr val="000000"/>
              </a:buClr>
              <a:buSzPts val="3600"/>
              <a:buFontTx/>
              <a:buNone/>
              <a:tabLst/>
              <a:defRPr/>
            </a:pPr>
            <a:r>
              <a:rPr lang="en-US" sz="3200" dirty="0">
                <a:solidFill>
                  <a:schemeClr val="bg1"/>
                </a:solidFill>
                <a:latin typeface="Arial Rounded MT Bold" panose="020F0704030504030204" pitchFamily="34" charset="0"/>
                <a:cs typeface="Arial" panose="020B0604020202020204" pitchFamily="34" charset="0"/>
                <a:sym typeface="Fira Sans Medium"/>
              </a:rPr>
              <a:t>Analysis</a:t>
            </a:r>
          </a:p>
        </p:txBody>
      </p:sp>
      <p:pic>
        <p:nvPicPr>
          <p:cNvPr id="3074" name="Picture 2">
            <a:extLst>
              <a:ext uri="{FF2B5EF4-FFF2-40B4-BE49-F238E27FC236}">
                <a16:creationId xmlns:a16="http://schemas.microsoft.com/office/drawing/2014/main" id="{4138A1A8-1274-DB87-6759-84AA41219A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0736" y="191557"/>
            <a:ext cx="5509518" cy="5377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35494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074"/>
                                        </p:tgtEl>
                                        <p:attrNameLst>
                                          <p:attrName>style.visibility</p:attrName>
                                        </p:attrNameLst>
                                      </p:cBhvr>
                                      <p:to>
                                        <p:strVal val="visible"/>
                                      </p:to>
                                    </p:set>
                                    <p:anim calcmode="lin" valueType="num">
                                      <p:cBhvr additive="base">
                                        <p:cTn id="11" dur="500" fill="hold"/>
                                        <p:tgtEl>
                                          <p:spTgt spid="3074"/>
                                        </p:tgtEl>
                                        <p:attrNameLst>
                                          <p:attrName>ppt_x</p:attrName>
                                        </p:attrNameLst>
                                      </p:cBhvr>
                                      <p:tavLst>
                                        <p:tav tm="0">
                                          <p:val>
                                            <p:strVal val="#ppt_x"/>
                                          </p:val>
                                        </p:tav>
                                        <p:tav tm="100000">
                                          <p:val>
                                            <p:strVal val="#ppt_x"/>
                                          </p:val>
                                        </p:tav>
                                      </p:tavLst>
                                    </p:anim>
                                    <p:anim calcmode="lin" valueType="num">
                                      <p:cBhvr additive="base">
                                        <p:cTn id="12"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3CEBC"/>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404EFC89-CE56-A08F-F62B-A51A65280A7C}"/>
              </a:ext>
            </a:extLst>
          </p:cNvPr>
          <p:cNvGrpSpPr/>
          <p:nvPr/>
        </p:nvGrpSpPr>
        <p:grpSpPr>
          <a:xfrm>
            <a:off x="0" y="4954136"/>
            <a:ext cx="12192000" cy="1909138"/>
            <a:chOff x="0" y="4948862"/>
            <a:chExt cx="12192000" cy="1909138"/>
          </a:xfrm>
        </p:grpSpPr>
        <p:sp>
          <p:nvSpPr>
            <p:cNvPr id="7" name="Freeform: Shape 6">
              <a:extLst>
                <a:ext uri="{FF2B5EF4-FFF2-40B4-BE49-F238E27FC236}">
                  <a16:creationId xmlns:a16="http://schemas.microsoft.com/office/drawing/2014/main" id="{21442411-9819-3109-88E2-25186EE91A4C}"/>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alpha val="29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983BA3E5-F91D-7E3D-9163-8B6C4290E326}"/>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1CA89B">
                <a:alpha val="19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1" name="文本框 10"/>
          <p:cNvSpPr txBox="1"/>
          <p:nvPr/>
        </p:nvSpPr>
        <p:spPr>
          <a:xfrm>
            <a:off x="61265" y="102208"/>
            <a:ext cx="12130735" cy="1569660"/>
          </a:xfrm>
          <a:prstGeom prst="rect">
            <a:avLst/>
          </a:prstGeom>
          <a:noFill/>
        </p:spPr>
        <p:txBody>
          <a:bodyPr wrap="square" rtlCol="0">
            <a:spAutoFit/>
          </a:bodyPr>
          <a:lstStyle/>
          <a:p>
            <a:pPr algn="ctr"/>
            <a:r>
              <a:rPr lang="en-US" altLang="zh-CN" sz="9600" dirty="0">
                <a:solidFill>
                  <a:schemeClr val="bg1">
                    <a:alpha val="10000"/>
                  </a:schemeClr>
                </a:solidFill>
                <a:latin typeface="Arial Rounded MT Bold" panose="020F0704030504030204" pitchFamily="34" charset="0"/>
                <a:cs typeface="Arial" panose="020B0604020202020204" pitchFamily="34" charset="0"/>
              </a:rPr>
              <a:t>Conclusion</a:t>
            </a:r>
            <a:endParaRPr lang="zh-CN" altLang="en-US" sz="9600" dirty="0">
              <a:solidFill>
                <a:schemeClr val="bg1">
                  <a:alpha val="10000"/>
                </a:schemeClr>
              </a:solidFill>
              <a:latin typeface="Arial Rounded MT Bold" panose="020F0704030504030204" pitchFamily="34" charset="0"/>
              <a:cs typeface="Arial" panose="020B0604020202020204" pitchFamily="34" charset="0"/>
            </a:endParaRPr>
          </a:p>
        </p:txBody>
      </p:sp>
      <p:sp>
        <p:nvSpPr>
          <p:cNvPr id="4" name="文本框 3"/>
          <p:cNvSpPr txBox="1"/>
          <p:nvPr/>
        </p:nvSpPr>
        <p:spPr>
          <a:xfrm>
            <a:off x="3253916" y="457878"/>
            <a:ext cx="6028841" cy="830997"/>
          </a:xfrm>
          <a:prstGeom prst="rect">
            <a:avLst/>
          </a:prstGeom>
          <a:noFill/>
        </p:spPr>
        <p:txBody>
          <a:bodyPr wrap="square" rtlCol="0">
            <a:spAutoFit/>
          </a:bodyPr>
          <a:lstStyle/>
          <a:p>
            <a:pPr algn="ctr"/>
            <a:r>
              <a:rPr lang="en-US" altLang="zh-CN" sz="4800" dirty="0">
                <a:solidFill>
                  <a:schemeClr val="bg1"/>
                </a:solidFill>
                <a:latin typeface="Arial Rounded MT Bold" panose="020F0704030504030204" pitchFamily="34" charset="0"/>
                <a:cs typeface="Arial" panose="020B0604020202020204" pitchFamily="34" charset="0"/>
              </a:rPr>
              <a:t>Conclusion</a:t>
            </a:r>
            <a:endParaRPr lang="zh-CN" altLang="en-US" sz="4800" dirty="0">
              <a:solidFill>
                <a:schemeClr val="bg1"/>
              </a:solidFill>
              <a:latin typeface="Arial Rounded MT Bold" panose="020F0704030504030204" pitchFamily="34" charset="0"/>
              <a:cs typeface="Arial" panose="020B0604020202020204" pitchFamily="34" charset="0"/>
            </a:endParaRPr>
          </a:p>
        </p:txBody>
      </p:sp>
      <p:sp>
        <p:nvSpPr>
          <p:cNvPr id="2" name="TextBox 1">
            <a:extLst>
              <a:ext uri="{FF2B5EF4-FFF2-40B4-BE49-F238E27FC236}">
                <a16:creationId xmlns:a16="http://schemas.microsoft.com/office/drawing/2014/main" id="{D1850C65-EA33-FE7D-F4E2-AD9945BE9E72}"/>
              </a:ext>
            </a:extLst>
          </p:cNvPr>
          <p:cNvSpPr txBox="1"/>
          <p:nvPr/>
        </p:nvSpPr>
        <p:spPr>
          <a:xfrm>
            <a:off x="834325" y="2286858"/>
            <a:ext cx="10308956" cy="3785652"/>
          </a:xfrm>
          <a:prstGeom prst="rect">
            <a:avLst/>
          </a:prstGeom>
          <a:noFill/>
        </p:spPr>
        <p:txBody>
          <a:bodyPr wrap="square" rtlCol="0">
            <a:spAutoFit/>
          </a:bodyPr>
          <a:lstStyle/>
          <a:p>
            <a:pPr algn="just"/>
            <a:r>
              <a:rPr lang="en-US" sz="2000" dirty="0">
                <a:solidFill>
                  <a:schemeClr val="bg1"/>
                </a:solidFill>
                <a:latin typeface="Arial Rounded MT Bold" panose="020F0704030504030204" pitchFamily="34" charset="0"/>
              </a:rPr>
              <a:t>The Sectoral composition of FDI over the period of April 2000 to June 2017, we can find that the largest recipient of such investment is service sector (Financial and non-financial services). The share of this sector in FDI flows is 17 % of the inflow total foreign direct investment.</a:t>
            </a:r>
          </a:p>
          <a:p>
            <a:pPr algn="just"/>
            <a:endParaRPr lang="en-US" sz="2000" dirty="0">
              <a:solidFill>
                <a:schemeClr val="bg1"/>
              </a:solidFill>
              <a:latin typeface="Arial Rounded MT Bold" panose="020F0704030504030204" pitchFamily="34" charset="0"/>
            </a:endParaRPr>
          </a:p>
          <a:p>
            <a:pPr algn="just"/>
            <a:r>
              <a:rPr lang="en-US" sz="2000" dirty="0">
                <a:solidFill>
                  <a:schemeClr val="bg1"/>
                </a:solidFill>
                <a:latin typeface="Arial Rounded MT Bold" panose="020F0704030504030204" pitchFamily="34" charset="0"/>
              </a:rPr>
              <a:t>The foreign investors are interested in mainly financial services due its profit generating advantage. This sector gives scope for the foreign investor to takes back the profits to the home country. As service sector the services are consumed in the host country and there by generating outflow of funds from the host country.</a:t>
            </a:r>
          </a:p>
          <a:p>
            <a:pPr algn="just"/>
            <a:r>
              <a:rPr lang="en-US" sz="2000" dirty="0">
                <a:solidFill>
                  <a:schemeClr val="bg1"/>
                </a:solidFill>
                <a:latin typeface="Arial Rounded MT Bold" panose="020F0704030504030204" pitchFamily="34" charset="0"/>
              </a:rPr>
              <a:t>Their is very low interest towards sectors like Coir, Defense Industries, Mathematical, surveying and drawing Instruments, Coal Production and there are around 28 to 30 sectors where share is less</a:t>
            </a:r>
            <a:r>
              <a:rPr lang="en-US" dirty="0"/>
              <a:t>.</a:t>
            </a:r>
          </a:p>
        </p:txBody>
      </p:sp>
    </p:spTree>
    <p:extLst>
      <p:ext uri="{BB962C8B-B14F-4D97-AF65-F5344CB8AC3E}">
        <p14:creationId xmlns:p14="http://schemas.microsoft.com/office/powerpoint/2010/main" val="26182690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par>
                                <p:cTn id="8" presetID="2" presetClass="entr" presetSubtype="4"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500" fill="hold"/>
                                        <p:tgtEl>
                                          <p:spTgt spid="4"/>
                                        </p:tgtEl>
                                        <p:attrNameLst>
                                          <p:attrName>ppt_x</p:attrName>
                                        </p:attrNameLst>
                                      </p:cBhvr>
                                      <p:tavLst>
                                        <p:tav tm="0">
                                          <p:val>
                                            <p:strVal val="#ppt_x"/>
                                          </p:val>
                                        </p:tav>
                                        <p:tav tm="100000">
                                          <p:val>
                                            <p:strVal val="#ppt_x"/>
                                          </p:val>
                                        </p:tav>
                                      </p:tavLst>
                                    </p:anim>
                                    <p:anim calcmode="lin" valueType="num">
                                      <p:cBhvr additive="base">
                                        <p:cTn id="11" dur="500" fill="hold"/>
                                        <p:tgtEl>
                                          <p:spTgt spid="4"/>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4" grpId="0"/>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tNfMt_9IUZmR4dAI2vtpIQ"/>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334</TotalTime>
  <Words>465</Words>
  <Application>Microsoft Office PowerPoint</Application>
  <PresentationFormat>Widescreen</PresentationFormat>
  <Paragraphs>62</Paragraphs>
  <Slides>14</Slides>
  <Notes>0</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14</vt:i4>
      </vt:variant>
    </vt:vector>
  </HeadingPairs>
  <TitlesOfParts>
    <vt:vector size="22" baseType="lpstr">
      <vt:lpstr>等线 Light</vt:lpstr>
      <vt:lpstr>Arial</vt:lpstr>
      <vt:lpstr>Arial Rounded MT Bold</vt:lpstr>
      <vt:lpstr>Calibri</vt:lpstr>
      <vt:lpstr>Calibri Light</vt:lpstr>
      <vt:lpstr>Office Theme</vt:lpstr>
      <vt:lpstr>1_Office Theme</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Nrupraj Bhendarkar</dc:creator>
  <cp:lastModifiedBy>Nrupraj Bhendarkar</cp:lastModifiedBy>
  <cp:revision>8</cp:revision>
  <dcterms:created xsi:type="dcterms:W3CDTF">2023-05-05T12:25:42Z</dcterms:created>
  <dcterms:modified xsi:type="dcterms:W3CDTF">2023-05-09T09:23:28Z</dcterms:modified>
</cp:coreProperties>
</file>

<file path=docProps/thumbnail.jpeg>
</file>